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69"/>
  </p:notesMasterIdLst>
  <p:handoutMasterIdLst>
    <p:handoutMasterId r:id="rId170"/>
  </p:handoutMasterIdLst>
  <p:sldIdLst>
    <p:sldId id="462" r:id="rId8"/>
    <p:sldId id="463" r:id="rId9"/>
    <p:sldId id="464" r:id="rId10"/>
    <p:sldId id="989" r:id="rId11"/>
    <p:sldId id="466" r:id="rId12"/>
    <p:sldId id="477" r:id="rId13"/>
    <p:sldId id="543" r:id="rId14"/>
    <p:sldId id="829" r:id="rId15"/>
    <p:sldId id="831" r:id="rId16"/>
    <p:sldId id="832" r:id="rId17"/>
    <p:sldId id="833" r:id="rId18"/>
    <p:sldId id="835" r:id="rId19"/>
    <p:sldId id="834" r:id="rId20"/>
    <p:sldId id="836" r:id="rId21"/>
    <p:sldId id="837" r:id="rId22"/>
    <p:sldId id="838" r:id="rId23"/>
    <p:sldId id="839" r:id="rId24"/>
    <p:sldId id="840" r:id="rId25"/>
    <p:sldId id="825" r:id="rId26"/>
    <p:sldId id="841" r:id="rId27"/>
    <p:sldId id="842" r:id="rId28"/>
    <p:sldId id="843" r:id="rId29"/>
    <p:sldId id="844" r:id="rId30"/>
    <p:sldId id="845" r:id="rId31"/>
    <p:sldId id="846" r:id="rId32"/>
    <p:sldId id="847" r:id="rId33"/>
    <p:sldId id="826" r:id="rId34"/>
    <p:sldId id="849" r:id="rId35"/>
    <p:sldId id="990" r:id="rId36"/>
    <p:sldId id="853" r:id="rId37"/>
    <p:sldId id="854" r:id="rId38"/>
    <p:sldId id="855" r:id="rId39"/>
    <p:sldId id="856" r:id="rId40"/>
    <p:sldId id="857" r:id="rId41"/>
    <p:sldId id="858" r:id="rId42"/>
    <p:sldId id="992" r:id="rId43"/>
    <p:sldId id="848" r:id="rId44"/>
    <p:sldId id="827" r:id="rId45"/>
    <p:sldId id="993" r:id="rId46"/>
    <p:sldId id="859" r:id="rId47"/>
    <p:sldId id="860" r:id="rId48"/>
    <p:sldId id="861" r:id="rId49"/>
    <p:sldId id="862" r:id="rId50"/>
    <p:sldId id="863" r:id="rId51"/>
    <p:sldId id="864" r:id="rId52"/>
    <p:sldId id="994" r:id="rId53"/>
    <p:sldId id="865" r:id="rId54"/>
    <p:sldId id="866" r:id="rId55"/>
    <p:sldId id="867" r:id="rId56"/>
    <p:sldId id="472" r:id="rId57"/>
    <p:sldId id="484" r:id="rId58"/>
    <p:sldId id="609" r:id="rId59"/>
    <p:sldId id="1006" r:id="rId60"/>
    <p:sldId id="870" r:id="rId61"/>
    <p:sldId id="874" r:id="rId62"/>
    <p:sldId id="875" r:id="rId63"/>
    <p:sldId id="876" r:id="rId64"/>
    <p:sldId id="871" r:id="rId65"/>
    <p:sldId id="995" r:id="rId66"/>
    <p:sldId id="877" r:id="rId67"/>
    <p:sldId id="872" r:id="rId68"/>
    <p:sldId id="878" r:id="rId69"/>
    <p:sldId id="880" r:id="rId70"/>
    <p:sldId id="879" r:id="rId71"/>
    <p:sldId id="996" r:id="rId72"/>
    <p:sldId id="873" r:id="rId73"/>
    <p:sldId id="882" r:id="rId74"/>
    <p:sldId id="868" r:id="rId75"/>
    <p:sldId id="883" r:id="rId76"/>
    <p:sldId id="997" r:id="rId77"/>
    <p:sldId id="885" r:id="rId78"/>
    <p:sldId id="884" r:id="rId79"/>
    <p:sldId id="886" r:id="rId80"/>
    <p:sldId id="887" r:id="rId81"/>
    <p:sldId id="888" r:id="rId82"/>
    <p:sldId id="869" r:id="rId83"/>
    <p:sldId id="889" r:id="rId84"/>
    <p:sldId id="890" r:id="rId85"/>
    <p:sldId id="891" r:id="rId86"/>
    <p:sldId id="892" r:id="rId87"/>
    <p:sldId id="893" r:id="rId88"/>
    <p:sldId id="894" r:id="rId89"/>
    <p:sldId id="895" r:id="rId90"/>
    <p:sldId id="473" r:id="rId91"/>
    <p:sldId id="485" r:id="rId92"/>
    <p:sldId id="640" r:id="rId93"/>
    <p:sldId id="901" r:id="rId94"/>
    <p:sldId id="903" r:id="rId95"/>
    <p:sldId id="902" r:id="rId96"/>
    <p:sldId id="904" r:id="rId97"/>
    <p:sldId id="905" r:id="rId98"/>
    <p:sldId id="896" r:id="rId99"/>
    <p:sldId id="909" r:id="rId100"/>
    <p:sldId id="998" r:id="rId101"/>
    <p:sldId id="910" r:id="rId102"/>
    <p:sldId id="911" r:id="rId103"/>
    <p:sldId id="897" r:id="rId104"/>
    <p:sldId id="912" r:id="rId105"/>
    <p:sldId id="913" r:id="rId106"/>
    <p:sldId id="914" r:id="rId107"/>
    <p:sldId id="916" r:id="rId108"/>
    <p:sldId id="917" r:id="rId109"/>
    <p:sldId id="918" r:id="rId110"/>
    <p:sldId id="999" r:id="rId111"/>
    <p:sldId id="898" r:id="rId112"/>
    <p:sldId id="915" r:id="rId113"/>
    <p:sldId id="1000" r:id="rId114"/>
    <p:sldId id="919" r:id="rId115"/>
    <p:sldId id="920" r:id="rId116"/>
    <p:sldId id="921" r:id="rId117"/>
    <p:sldId id="922" r:id="rId118"/>
    <p:sldId id="923" r:id="rId119"/>
    <p:sldId id="899" r:id="rId120"/>
    <p:sldId id="924" r:id="rId121"/>
    <p:sldId id="1008" r:id="rId122"/>
    <p:sldId id="925" r:id="rId123"/>
    <p:sldId id="1007" r:id="rId124"/>
    <p:sldId id="900" r:id="rId125"/>
    <p:sldId id="926" r:id="rId126"/>
    <p:sldId id="927" r:id="rId127"/>
    <p:sldId id="1002" r:id="rId128"/>
    <p:sldId id="928" r:id="rId129"/>
    <p:sldId id="929" r:id="rId130"/>
    <p:sldId id="1003" r:id="rId131"/>
    <p:sldId id="931" r:id="rId132"/>
    <p:sldId id="933" r:id="rId133"/>
    <p:sldId id="934" r:id="rId134"/>
    <p:sldId id="763" r:id="rId135"/>
    <p:sldId id="764" r:id="rId136"/>
    <p:sldId id="1009" r:id="rId137"/>
    <p:sldId id="940" r:id="rId138"/>
    <p:sldId id="941" r:id="rId139"/>
    <p:sldId id="942" r:id="rId140"/>
    <p:sldId id="943" r:id="rId141"/>
    <p:sldId id="944" r:id="rId142"/>
    <p:sldId id="945" r:id="rId143"/>
    <p:sldId id="946" r:id="rId144"/>
    <p:sldId id="949" r:id="rId145"/>
    <p:sldId id="948" r:id="rId146"/>
    <p:sldId id="950" r:id="rId147"/>
    <p:sldId id="935" r:id="rId148"/>
    <p:sldId id="947" r:id="rId149"/>
    <p:sldId id="1010" r:id="rId150"/>
    <p:sldId id="951" r:id="rId151"/>
    <p:sldId id="952" r:id="rId152"/>
    <p:sldId id="1004" r:id="rId153"/>
    <p:sldId id="953" r:id="rId154"/>
    <p:sldId id="938" r:id="rId155"/>
    <p:sldId id="979" r:id="rId156"/>
    <p:sldId id="980" r:id="rId157"/>
    <p:sldId id="981" r:id="rId158"/>
    <p:sldId id="982" r:id="rId159"/>
    <p:sldId id="983" r:id="rId160"/>
    <p:sldId id="984" r:id="rId161"/>
    <p:sldId id="985" r:id="rId162"/>
    <p:sldId id="986" r:id="rId163"/>
    <p:sldId id="987" r:id="rId164"/>
    <p:sldId id="988" r:id="rId165"/>
    <p:sldId id="452" r:id="rId166"/>
    <p:sldId id="991" r:id="rId167"/>
    <p:sldId id="264" r:id="rId1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5400" autoAdjust="0"/>
  </p:normalViewPr>
  <p:slideViewPr>
    <p:cSldViewPr snapToGrid="0">
      <p:cViewPr>
        <p:scale>
          <a:sx n="80" d="100"/>
          <a:sy n="80" d="100"/>
        </p:scale>
        <p:origin x="85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presProps" Target="presProps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2" Type="http://schemas.openxmlformats.org/officeDocument/2006/relationships/viewProps" Target="viewProps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tableStyles" Target="tableStyle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2021/4/28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1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70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0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8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912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4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predɪkət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predɪkeɪt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predɪkət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predɪkeɪt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谓语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句子成分，对主语加以陈述，如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went home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went home);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5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xmlns="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xmlns="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xmlns="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xmlns="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xmlns="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xmlns="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xmlns="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xmlns="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xmlns="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xmlns="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xmlns="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xmlns="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xmlns="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xmlns="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xmlns="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xmlns="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xmlns="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xmlns="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xmlns="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xmlns="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xmlns="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xmlns="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xmlns="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xmlns="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xmlns="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xmlns="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xmlns="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xmlns="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tez.apache.org/" TargetMode="Externa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archive.apache.org/dist/tez/" TargetMode="Externa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+Explain" TargetMode="Externa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Hive</a:t>
            </a:r>
            <a:r>
              <a:rPr kumimoji="1" lang="zh-CN" altLang="en-US" sz="5400" dirty="0"/>
              <a:t>性能优化及</a:t>
            </a:r>
            <a:r>
              <a:rPr kumimoji="1" lang="en-US" altLang="zh-CN" sz="5400" dirty="0"/>
              <a:t>Hive3</a:t>
            </a:r>
            <a:r>
              <a:rPr kumimoji="1" lang="zh-CN" altLang="en-US" sz="5400" dirty="0"/>
              <a:t>新特性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en-US" altLang="zh-CN" dirty="0"/>
              <a:t>HDFS</a:t>
            </a:r>
            <a:r>
              <a:rPr lang="zh-CN" altLang="zh-CN" dirty="0"/>
              <a:t>中自动在</a:t>
            </a:r>
            <a:r>
              <a:rPr lang="en-US" altLang="zh-CN" dirty="0"/>
              <a:t>Hive</a:t>
            </a:r>
            <a:r>
              <a:rPr lang="zh-CN" altLang="zh-CN" dirty="0"/>
              <a:t>数据仓库的目录下和对应的数据库目录下，创建表的目录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0279" y="2202784"/>
            <a:ext cx="8271622" cy="36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338554" cy="52118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Map Join</a:t>
            </a:r>
          </a:p>
          <a:p>
            <a:r>
              <a:rPr lang="zh-CN" altLang="en-US" dirty="0" smtClean="0"/>
              <a:t>使用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/>
              <a:t>尽量使用</a:t>
            </a:r>
            <a:r>
              <a:rPr lang="en-US" altLang="zh-CN" dirty="0"/>
              <a:t>Map Join</a:t>
            </a:r>
            <a:r>
              <a:rPr lang="zh-CN" altLang="zh-CN" dirty="0"/>
              <a:t>来实现</a:t>
            </a:r>
            <a:r>
              <a:rPr lang="en-US" altLang="zh-CN" dirty="0"/>
              <a:t>Join</a:t>
            </a:r>
            <a:r>
              <a:rPr lang="zh-CN" altLang="zh-CN" dirty="0" smtClean="0"/>
              <a:t>过程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Hive</a:t>
            </a:r>
            <a:r>
              <a:rPr lang="zh-CN" altLang="zh-CN" dirty="0"/>
              <a:t>中</a:t>
            </a:r>
            <a:r>
              <a:rPr lang="zh-CN" altLang="zh-CN" b="1" dirty="0"/>
              <a:t>默认自动开启了</a:t>
            </a:r>
            <a:r>
              <a:rPr lang="en-US" altLang="zh-CN" b="1" dirty="0"/>
              <a:t>Map </a:t>
            </a:r>
            <a:r>
              <a:rPr lang="en-US" altLang="zh-CN" b="1" dirty="0" smtClean="0"/>
              <a:t>Join</a:t>
            </a:r>
            <a:r>
              <a:rPr lang="zh-CN" altLang="en-US" b="1" dirty="0"/>
              <a:t>：</a:t>
            </a:r>
            <a:r>
              <a:rPr lang="en-US" altLang="zh-CN" b="1" dirty="0" err="1" smtClean="0">
                <a:solidFill>
                  <a:srgbClr val="92D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hive.auto.convert.join</a:t>
            </a:r>
            <a:r>
              <a:rPr lang="en-US" altLang="zh-CN" b="1" dirty="0" smtClean="0">
                <a:solidFill>
                  <a:srgbClr val="92D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=true</a:t>
            </a:r>
            <a:endParaRPr lang="en-US" altLang="zh-CN" b="1" dirty="0" smtClean="0">
              <a:solidFill>
                <a:srgbClr val="92D05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0363" lvl="1" indent="0">
              <a:buNone/>
            </a:pPr>
            <a:r>
              <a:rPr lang="en-US" altLang="zh-CN" dirty="0"/>
              <a:t>Hive</a:t>
            </a:r>
            <a:r>
              <a:rPr lang="zh-CN" altLang="zh-CN" dirty="0"/>
              <a:t>中小表的大小</a:t>
            </a:r>
            <a:r>
              <a:rPr lang="zh-CN" altLang="zh-CN" dirty="0" smtClean="0"/>
              <a:t>限制</a:t>
            </a:r>
            <a:endParaRPr lang="en-US" altLang="zh-CN" dirty="0" smtClean="0"/>
          </a:p>
          <a:p>
            <a:pPr marL="720725" lvl="2" indent="0">
              <a:buNone/>
            </a:pPr>
            <a:r>
              <a:rPr lang="en-US" altLang="zh-CN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-- 2.0</a:t>
            </a:r>
            <a:r>
              <a:rPr lang="zh-CN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版本之前的控制属性</a:t>
            </a:r>
            <a: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hive.mapjoin.smalltable.filesize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=25M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-- 2.0</a:t>
            </a:r>
            <a:r>
              <a:rPr lang="zh-CN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版本开始由以下参数控制</a:t>
            </a:r>
            <a: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hive.auto.convert.join.noconditionaltask.size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512000000</a:t>
            </a:r>
            <a:endParaRPr lang="en-US" altLang="zh-CN" b="1" dirty="0" smtClean="0">
              <a:solidFill>
                <a:srgbClr val="00008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000080"/>
              </a:solidFill>
              <a:latin typeface="宋体" panose="02010600030101010101" pitchFamily="2" charset="-122"/>
            </a:endParaRPr>
          </a:p>
          <a:p>
            <a:pPr marL="360363" lvl="1" indent="0">
              <a:buNone/>
            </a:pPr>
            <a:endParaRPr lang="zh-CN" altLang="zh-CN" b="1" dirty="0" smtClean="0"/>
          </a:p>
          <a:p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4845405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Reduce Join</a:t>
            </a: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应用</a:t>
            </a:r>
            <a:r>
              <a:rPr lang="zh-CN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场景</a:t>
            </a:r>
          </a:p>
          <a:p>
            <a:pPr marL="267063" lvl="1" indent="0">
              <a:spcBef>
                <a:spcPts val="360"/>
              </a:spcBef>
              <a:spcAft>
                <a:spcPts val="360"/>
              </a:spcAft>
              <a:buNone/>
            </a:pPr>
            <a:r>
              <a:rPr lang="zh-CN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适合于</a:t>
            </a:r>
            <a:r>
              <a:rPr lang="zh-CN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大表</a:t>
            </a:r>
            <a:r>
              <a:rPr lang="en-US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Join</a:t>
            </a:r>
            <a:r>
              <a:rPr lang="zh-CN" altLang="zh-CN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大表</a:t>
            </a: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r>
              <a:rPr lang="zh-CN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原理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r>
              <a:rPr lang="zh-CN" altLang="zh-CN" dirty="0"/>
              <a:t>将两张表的数据在</a:t>
            </a:r>
            <a:r>
              <a:rPr lang="en-US" altLang="zh-CN" dirty="0"/>
              <a:t>shuffle</a:t>
            </a:r>
            <a:r>
              <a:rPr lang="zh-CN" altLang="zh-CN" dirty="0"/>
              <a:t>阶段</a:t>
            </a:r>
            <a:r>
              <a:rPr lang="zh-CN" altLang="zh-CN" dirty="0">
                <a:solidFill>
                  <a:srgbClr val="FF0000"/>
                </a:solidFill>
              </a:rPr>
              <a:t>利用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>
                <a:solidFill>
                  <a:srgbClr val="FF0000"/>
                </a:solidFill>
              </a:rPr>
              <a:t>的分组</a:t>
            </a:r>
            <a:r>
              <a:rPr lang="zh-CN" altLang="zh-CN" dirty="0"/>
              <a:t>来将数据按照关联字段进行合并</a:t>
            </a:r>
          </a:p>
          <a:p>
            <a:pPr marL="360363" lvl="1" indent="0">
              <a:buNone/>
            </a:pPr>
            <a:r>
              <a:rPr lang="zh-CN" altLang="zh-CN" dirty="0">
                <a:solidFill>
                  <a:srgbClr val="FF0000"/>
                </a:solidFill>
              </a:rPr>
              <a:t>必须经过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/>
              <a:t>，利用</a:t>
            </a:r>
            <a:r>
              <a:rPr lang="en-US" altLang="zh-CN" dirty="0"/>
              <a:t>Shuffle</a:t>
            </a:r>
            <a:r>
              <a:rPr lang="zh-CN" altLang="zh-CN" dirty="0"/>
              <a:t>过程中的分组来实现关联</a:t>
            </a:r>
          </a:p>
          <a:p>
            <a:pPr lvl="0"/>
            <a:r>
              <a:rPr lang="zh-CN" altLang="zh-CN" b="1" dirty="0"/>
              <a:t>使用</a:t>
            </a:r>
            <a:endParaRPr lang="zh-CN" altLang="zh-CN" dirty="0"/>
          </a:p>
          <a:p>
            <a:pPr marL="360363" lvl="1" indent="0">
              <a:buNone/>
            </a:pPr>
            <a:r>
              <a:rPr lang="en-US" altLang="zh-CN" dirty="0"/>
              <a:t>Hive</a:t>
            </a:r>
            <a:r>
              <a:rPr lang="zh-CN" altLang="zh-CN" dirty="0"/>
              <a:t>会自动</a:t>
            </a:r>
            <a:r>
              <a:rPr lang="zh-CN" altLang="zh-CN" dirty="0">
                <a:solidFill>
                  <a:srgbClr val="FF0000"/>
                </a:solidFill>
              </a:rPr>
              <a:t>判断是否满足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/>
              <a:t>，如果</a:t>
            </a:r>
            <a:r>
              <a:rPr lang="zh-CN" altLang="zh-CN" dirty="0">
                <a:solidFill>
                  <a:srgbClr val="FF0000"/>
                </a:solidFill>
              </a:rPr>
              <a:t>不满足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>
                <a:solidFill>
                  <a:srgbClr val="FF0000"/>
                </a:solidFill>
              </a:rPr>
              <a:t>，则自动执行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endParaRPr lang="zh-CN" altLang="zh-CN" dirty="0">
              <a:solidFill>
                <a:srgbClr val="FF0000"/>
              </a:solidFill>
            </a:endParaRP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5556286" y="1386903"/>
            <a:ext cx="6509733" cy="40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2" y="1646133"/>
            <a:ext cx="4151294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Bucket Join</a:t>
            </a:r>
          </a:p>
          <a:p>
            <a:pPr lvl="0"/>
            <a:r>
              <a:rPr lang="zh-CN" altLang="zh-CN" dirty="0"/>
              <a:t>应用场景</a:t>
            </a:r>
          </a:p>
          <a:p>
            <a:pPr marL="360363" lvl="1" indent="0">
              <a:buNone/>
            </a:pPr>
            <a:r>
              <a:rPr lang="zh-CN" altLang="zh-CN" dirty="0"/>
              <a:t>适合于大表</a:t>
            </a:r>
            <a:r>
              <a:rPr lang="en-US" altLang="zh-CN" dirty="0"/>
              <a:t>Join</a:t>
            </a:r>
            <a:r>
              <a:rPr lang="zh-CN" altLang="zh-CN" dirty="0"/>
              <a:t>大</a:t>
            </a:r>
            <a:r>
              <a:rPr lang="zh-CN" altLang="zh-CN" dirty="0" smtClean="0"/>
              <a:t>表</a:t>
            </a:r>
            <a:endParaRPr lang="en-US" altLang="zh-CN" dirty="0" smtClean="0"/>
          </a:p>
          <a:p>
            <a:pPr marL="360363" lvl="1" indent="0">
              <a:buNone/>
            </a:pPr>
            <a:endParaRPr lang="zh-CN" altLang="zh-CN" dirty="0"/>
          </a:p>
          <a:p>
            <a:pPr lvl="0"/>
            <a:r>
              <a:rPr lang="zh-CN" altLang="zh-CN" dirty="0" smtClean="0"/>
              <a:t>原理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/>
              <a:t>将两张表按照相同的规则将</a:t>
            </a:r>
            <a:r>
              <a:rPr lang="zh-CN" altLang="zh-CN" dirty="0" smtClean="0"/>
              <a:t>数据划分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 smtClean="0"/>
              <a:t>根据</a:t>
            </a:r>
            <a:r>
              <a:rPr lang="zh-CN" altLang="zh-CN" dirty="0"/>
              <a:t>对应的规则的数据进行</a:t>
            </a:r>
            <a:r>
              <a:rPr lang="en-US" altLang="zh-CN" dirty="0" smtClean="0"/>
              <a:t>join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zh-CN" dirty="0" smtClean="0"/>
              <a:t>减少</a:t>
            </a:r>
            <a:r>
              <a:rPr lang="zh-CN" altLang="zh-CN" dirty="0"/>
              <a:t>了比较次数，提高了</a:t>
            </a:r>
            <a:r>
              <a:rPr lang="zh-CN" altLang="zh-CN" dirty="0" smtClean="0"/>
              <a:t>性能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62175" y="860799"/>
            <a:ext cx="7329825" cy="50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59859"/>
            <a:ext cx="9813683" cy="511884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Bucket Join</a:t>
            </a:r>
          </a:p>
          <a:p>
            <a:r>
              <a:rPr lang="zh-CN" altLang="en-US" b="1" dirty="0" smtClean="0"/>
              <a:t>使用</a:t>
            </a:r>
            <a:r>
              <a:rPr lang="en-US" altLang="zh-CN" b="1" dirty="0" smtClean="0"/>
              <a:t>Bucket Join</a:t>
            </a:r>
          </a:p>
          <a:p>
            <a:pPr marL="360363" lvl="1" indent="0">
              <a:buNone/>
            </a:pPr>
            <a:r>
              <a:rPr lang="zh-CN" altLang="en-US" dirty="0" smtClean="0"/>
              <a:t>语法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92D050"/>
                </a:solidFill>
              </a:rPr>
              <a:t>clustered by 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endParaRPr lang="en-US" altLang="zh-CN" dirty="0">
              <a:solidFill>
                <a:srgbClr val="92D050"/>
              </a:solidFill>
            </a:endParaRPr>
          </a:p>
          <a:p>
            <a:pPr marL="360363" lvl="1" indent="0">
              <a:buNone/>
            </a:pPr>
            <a:r>
              <a:rPr lang="zh-CN" altLang="en-US" dirty="0" smtClean="0"/>
              <a:t>参数：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 smtClean="0"/>
              <a:t>要求：分</a:t>
            </a:r>
            <a:r>
              <a:rPr lang="zh-CN" altLang="en-US" dirty="0"/>
              <a:t>桶字段 </a:t>
            </a:r>
            <a:r>
              <a:rPr lang="en-US" altLang="zh-CN" dirty="0"/>
              <a:t>= Join</a:t>
            </a:r>
            <a:r>
              <a:rPr lang="zh-CN" altLang="en-US" dirty="0"/>
              <a:t>字段 ，桶的个数相等或者成</a:t>
            </a:r>
            <a:r>
              <a:rPr lang="zh-CN" altLang="en-US" dirty="0" smtClean="0"/>
              <a:t>倍数</a:t>
            </a:r>
            <a:endParaRPr lang="en-US" altLang="zh-CN" dirty="0" smtClean="0"/>
          </a:p>
          <a:p>
            <a:pPr marL="720725" lvl="2" indent="0">
              <a:buNone/>
            </a:pPr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59859"/>
            <a:ext cx="9813683" cy="511884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Bucket Join</a:t>
            </a:r>
          </a:p>
          <a:p>
            <a:r>
              <a:rPr lang="zh-CN" altLang="en-US" b="1" dirty="0" smtClean="0"/>
              <a:t>使用</a:t>
            </a:r>
            <a:r>
              <a:rPr lang="en-US" altLang="zh-CN" b="1" dirty="0" smtClean="0"/>
              <a:t>Sort </a:t>
            </a:r>
            <a:r>
              <a:rPr lang="en-US" altLang="zh-CN" b="1" dirty="0"/>
              <a:t>Merge Bucket Join</a:t>
            </a:r>
            <a:r>
              <a:rPr lang="zh-CN" altLang="en-US" b="1" dirty="0"/>
              <a:t>（</a:t>
            </a:r>
            <a:r>
              <a:rPr lang="en-US" altLang="zh-CN" b="1" dirty="0"/>
              <a:t>SMB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360363" lvl="1" indent="0">
              <a:buNone/>
            </a:pPr>
            <a:r>
              <a:rPr lang="zh-CN" altLang="en-US" dirty="0" smtClean="0"/>
              <a:t>基于</a:t>
            </a:r>
            <a:r>
              <a:rPr lang="zh-CN" altLang="en-US" dirty="0"/>
              <a:t>有序的数据</a:t>
            </a:r>
            <a:r>
              <a:rPr lang="en-US" altLang="zh-CN" dirty="0" smtClean="0"/>
              <a:t>Join</a:t>
            </a:r>
          </a:p>
          <a:p>
            <a:pPr marL="360363" lvl="1" indent="0">
              <a:buNone/>
            </a:pPr>
            <a:r>
              <a:rPr lang="zh-CN" altLang="en-US" dirty="0" smtClean="0"/>
              <a:t>语法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92D050"/>
                </a:solidFill>
              </a:rPr>
              <a:t>clustered by 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r>
              <a:rPr lang="en-US" altLang="zh-CN" dirty="0">
                <a:solidFill>
                  <a:srgbClr val="92D050"/>
                </a:solidFill>
              </a:rPr>
              <a:t> sorted by (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marL="360363" lvl="1" indent="0">
              <a:buNone/>
            </a:pPr>
            <a:r>
              <a:rPr lang="zh-CN" altLang="en-US" dirty="0" smtClean="0"/>
              <a:t>参数</a:t>
            </a:r>
            <a:endParaRPr lang="en-US" altLang="zh-CN" dirty="0" smtClean="0"/>
          </a:p>
          <a:p>
            <a:pPr marL="720725" lvl="2" indent="0">
              <a:buNone/>
            </a:pP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hive.auto.convert.sortmerge.join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hive.optimize.bucketmapjoin.sortedmerge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hive.auto.convert.sortmerge.join.noconditionaltask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 smtClean="0"/>
              <a:t>要求</a:t>
            </a:r>
            <a:r>
              <a:rPr lang="zh-CN" altLang="en-US" dirty="0"/>
              <a:t>：</a:t>
            </a:r>
            <a:r>
              <a:rPr lang="zh-CN" altLang="en-US" dirty="0" smtClean="0"/>
              <a:t>分</a:t>
            </a:r>
            <a:r>
              <a:rPr lang="zh-CN" altLang="en-US" dirty="0"/>
              <a:t>桶字段 </a:t>
            </a:r>
            <a:r>
              <a:rPr lang="en-US" altLang="zh-CN" dirty="0"/>
              <a:t>= Join</a:t>
            </a:r>
            <a:r>
              <a:rPr lang="zh-CN" altLang="en-US" dirty="0"/>
              <a:t>字段 </a:t>
            </a:r>
            <a:r>
              <a:rPr lang="en-US" altLang="zh-CN" dirty="0"/>
              <a:t>= </a:t>
            </a:r>
            <a:r>
              <a:rPr lang="zh-CN" altLang="en-US" dirty="0"/>
              <a:t>排序字段 ，桶的个数相等或者成倍数</a:t>
            </a:r>
          </a:p>
          <a:p>
            <a:pPr marL="720725" lvl="2" indent="0">
              <a:buNone/>
            </a:pPr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Explain</a:t>
            </a:r>
            <a:r>
              <a:rPr lang="zh-CN" altLang="en-US" dirty="0" smtClean="0">
                <a:solidFill>
                  <a:schemeClr val="tx1"/>
                </a:solidFill>
              </a:rPr>
              <a:t>查询计划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MapReduce</a:t>
            </a:r>
            <a:r>
              <a:rPr lang="zh-CN" altLang="en-US" dirty="0" smtClean="0">
                <a:solidFill>
                  <a:schemeClr val="tx1"/>
                </a:solidFill>
              </a:rPr>
              <a:t>属性优化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优化</a:t>
            </a:r>
            <a:r>
              <a:rPr lang="zh-CN" altLang="en-US" dirty="0" smtClean="0">
                <a:solidFill>
                  <a:srgbClr val="FF0000"/>
                </a:solidFill>
              </a:rPr>
              <a:t>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谓词下</a:t>
            </a:r>
            <a:r>
              <a:rPr lang="zh-CN" altLang="en-US" dirty="0" smtClean="0">
                <a:solidFill>
                  <a:schemeClr val="tx1"/>
                </a:solidFill>
              </a:rPr>
              <a:t>推（</a:t>
            </a:r>
            <a:r>
              <a:rPr lang="en-US" altLang="zh-CN" dirty="0" smtClean="0">
                <a:solidFill>
                  <a:schemeClr val="tx1"/>
                </a:solidFill>
              </a:rPr>
              <a:t>PPD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数据倾斜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zh-CN" altLang="en-US" dirty="0"/>
              <a:t>一个程序中如果有一些</a:t>
            </a:r>
            <a:r>
              <a:rPr lang="zh-CN" altLang="en-US" dirty="0">
                <a:solidFill>
                  <a:srgbClr val="92D050"/>
                </a:solidFill>
              </a:rPr>
              <a:t>操作彼此之间有关联性</a:t>
            </a:r>
            <a:r>
              <a:rPr lang="zh-CN" altLang="en-US" dirty="0"/>
              <a:t>，是</a:t>
            </a:r>
            <a:r>
              <a:rPr lang="zh-CN" altLang="en-US" dirty="0" smtClean="0"/>
              <a:t>可以在</a:t>
            </a:r>
            <a:r>
              <a:rPr lang="zh-CN" altLang="en-US" dirty="0"/>
              <a:t>一个</a:t>
            </a:r>
            <a:r>
              <a:rPr lang="en-US" altLang="zh-CN" dirty="0"/>
              <a:t>MapReduce</a:t>
            </a:r>
            <a:r>
              <a:rPr lang="zh-CN" altLang="en-US" dirty="0"/>
              <a:t>中实现的，但是</a:t>
            </a:r>
            <a:r>
              <a:rPr lang="en-US" altLang="zh-CN" dirty="0"/>
              <a:t>Hive</a:t>
            </a:r>
            <a:r>
              <a:rPr lang="zh-CN" altLang="en-US" dirty="0"/>
              <a:t>会不智能的选择，</a:t>
            </a:r>
            <a:r>
              <a:rPr lang="en-US" altLang="zh-CN" dirty="0"/>
              <a:t>Hive</a:t>
            </a:r>
            <a:r>
              <a:rPr lang="zh-CN" altLang="en-US" dirty="0"/>
              <a:t>会使用两个</a:t>
            </a:r>
            <a:r>
              <a:rPr lang="en-US" altLang="zh-CN" dirty="0"/>
              <a:t>MapReduce</a:t>
            </a:r>
            <a:r>
              <a:rPr lang="zh-CN" altLang="en-US" dirty="0"/>
              <a:t>来完成这两个操作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zh-CN" altLang="en-US" dirty="0"/>
              <a:t>：当我们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  </a:t>
            </a:r>
            <a:r>
              <a:rPr lang="en-US" altLang="zh-CN" b="1" dirty="0" smtClean="0"/>
              <a:t>select </a:t>
            </a:r>
            <a:r>
              <a:rPr lang="en-US" altLang="zh-CN" b="1" dirty="0"/>
              <a:t>…… from table group by id order by id </a:t>
            </a:r>
            <a:r>
              <a:rPr lang="en-US" altLang="zh-CN" b="1" dirty="0" smtClean="0"/>
              <a:t>desc</a:t>
            </a:r>
            <a:r>
              <a:rPr lang="zh-CN" altLang="en-US" b="1" dirty="0"/>
              <a:t>。</a:t>
            </a:r>
            <a:r>
              <a:rPr lang="zh-CN" altLang="en-US" dirty="0" smtClean="0"/>
              <a:t>该</a:t>
            </a:r>
            <a:r>
              <a:rPr lang="en-US" altLang="zh-CN" dirty="0"/>
              <a:t>SQL</a:t>
            </a:r>
            <a:r>
              <a:rPr lang="zh-CN" altLang="en-US" dirty="0"/>
              <a:t>语句转换为</a:t>
            </a:r>
            <a:r>
              <a:rPr lang="en-US" altLang="zh-CN" dirty="0"/>
              <a:t>MapReduce</a:t>
            </a:r>
            <a:r>
              <a:rPr lang="zh-CN" altLang="en-US" dirty="0"/>
              <a:t>时，我们可以有两种方案来实现：</a:t>
            </a:r>
          </a:p>
          <a:p>
            <a:r>
              <a:rPr lang="zh-CN" altLang="en-US" b="1" dirty="0"/>
              <a:t>方案一</a:t>
            </a:r>
          </a:p>
          <a:p>
            <a:pPr marL="360363" lvl="1" indent="0">
              <a:buNone/>
            </a:pPr>
            <a:r>
              <a:rPr lang="zh-CN" altLang="en-US" sz="1600" dirty="0"/>
              <a:t>第一个</a:t>
            </a:r>
            <a:r>
              <a:rPr lang="en-US" altLang="zh-CN" sz="1600" dirty="0"/>
              <a:t>MapReduce</a:t>
            </a:r>
            <a:r>
              <a:rPr lang="zh-CN" altLang="en-US" sz="1600" dirty="0"/>
              <a:t>做</a:t>
            </a:r>
            <a:r>
              <a:rPr lang="en-US" altLang="zh-CN" sz="1600" dirty="0"/>
              <a:t>group by</a:t>
            </a:r>
            <a:r>
              <a:rPr lang="zh-CN" altLang="en-US" sz="1600" dirty="0"/>
              <a:t>，经过</a:t>
            </a:r>
            <a:r>
              <a:rPr lang="en-US" altLang="zh-CN" sz="1600" dirty="0"/>
              <a:t>shuffle</a:t>
            </a:r>
            <a:r>
              <a:rPr lang="zh-CN" altLang="en-US" sz="1600" dirty="0"/>
              <a:t>阶段对</a:t>
            </a:r>
            <a:r>
              <a:rPr lang="en-US" altLang="zh-CN" sz="1600" dirty="0"/>
              <a:t>id</a:t>
            </a:r>
            <a:r>
              <a:rPr lang="zh-CN" altLang="en-US" sz="1600" dirty="0"/>
              <a:t>做分组</a:t>
            </a:r>
          </a:p>
          <a:p>
            <a:pPr marL="360363" lvl="1" indent="0">
              <a:buNone/>
            </a:pPr>
            <a:r>
              <a:rPr lang="zh-CN" altLang="en-US" sz="1600" dirty="0"/>
              <a:t>第二个</a:t>
            </a:r>
            <a:r>
              <a:rPr lang="en-US" altLang="zh-CN" sz="1600" dirty="0"/>
              <a:t>MapReduce</a:t>
            </a:r>
            <a:r>
              <a:rPr lang="zh-CN" altLang="en-US" sz="1600" dirty="0"/>
              <a:t>对第一个</a:t>
            </a:r>
            <a:r>
              <a:rPr lang="en-US" altLang="zh-CN" sz="1600" dirty="0"/>
              <a:t>MapReduce</a:t>
            </a:r>
            <a:r>
              <a:rPr lang="zh-CN" altLang="en-US" sz="1600" dirty="0"/>
              <a:t>的结果做</a:t>
            </a:r>
            <a:r>
              <a:rPr lang="en-US" altLang="zh-CN" sz="1600" dirty="0"/>
              <a:t>order by</a:t>
            </a:r>
            <a:r>
              <a:rPr lang="zh-CN" altLang="en-US" sz="1600" dirty="0"/>
              <a:t>，经过</a:t>
            </a:r>
            <a:r>
              <a:rPr lang="en-US" altLang="zh-CN" sz="1600" dirty="0"/>
              <a:t>shuffle</a:t>
            </a:r>
            <a:r>
              <a:rPr lang="zh-CN" altLang="en-US" sz="1600" dirty="0"/>
              <a:t>阶段对</a:t>
            </a:r>
            <a:r>
              <a:rPr lang="en-US" altLang="zh-CN" sz="1600" dirty="0"/>
              <a:t>id</a:t>
            </a:r>
            <a:r>
              <a:rPr lang="zh-CN" altLang="en-US" sz="1600" dirty="0"/>
              <a:t>进行排序</a:t>
            </a:r>
          </a:p>
          <a:p>
            <a:r>
              <a:rPr lang="zh-CN" altLang="en-US" b="1" dirty="0"/>
              <a:t>方案二</a:t>
            </a:r>
          </a:p>
          <a:p>
            <a:pPr marL="360363" lvl="1" indent="0">
              <a:buNone/>
            </a:pPr>
            <a:r>
              <a:rPr lang="zh-CN" altLang="en-US" sz="1600" dirty="0"/>
              <a:t>因为都是对</a:t>
            </a:r>
            <a:r>
              <a:rPr lang="en-US" altLang="zh-CN" sz="1600" dirty="0"/>
              <a:t>id</a:t>
            </a:r>
            <a:r>
              <a:rPr lang="zh-CN" altLang="en-US" sz="1600" dirty="0"/>
              <a:t>处理，可以使用一个</a:t>
            </a:r>
            <a:r>
              <a:rPr lang="en-US" altLang="zh-CN" sz="1600" dirty="0"/>
              <a:t>MapReduce</a:t>
            </a:r>
            <a:r>
              <a:rPr lang="zh-CN" altLang="en-US" sz="1600" dirty="0"/>
              <a:t>的</a:t>
            </a:r>
            <a:r>
              <a:rPr lang="en-US" altLang="zh-CN" sz="1600" dirty="0"/>
              <a:t>shuffle</a:t>
            </a:r>
            <a:r>
              <a:rPr lang="zh-CN" altLang="en-US" sz="1600" dirty="0"/>
              <a:t>既可以做分组也可以排序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关联优化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这种场景下，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会默认选择用第一种方案来实</a:t>
            </a:r>
            <a:r>
              <a:rPr lang="zh-CN" altLang="en-US" dirty="0"/>
              <a:t>现，这样会</a:t>
            </a:r>
            <a:r>
              <a:rPr lang="zh-CN" altLang="en-US" dirty="0">
                <a:solidFill>
                  <a:srgbClr val="FF0000"/>
                </a:solidFill>
              </a:rPr>
              <a:t>导致性能相对</a:t>
            </a:r>
            <a:r>
              <a:rPr lang="zh-CN" altLang="en-US" dirty="0" smtClean="0">
                <a:solidFill>
                  <a:srgbClr val="FF0000"/>
                </a:solidFill>
              </a:rPr>
              <a:t>较差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中开启关联优化，对有关联关系的操作进行解析时，可以尽量放在同一个</a:t>
            </a:r>
            <a:r>
              <a:rPr lang="en-US" altLang="zh-CN" dirty="0"/>
              <a:t>MapReduce</a:t>
            </a:r>
            <a:r>
              <a:rPr lang="zh-CN" altLang="en-US" dirty="0"/>
              <a:t>中实现。</a:t>
            </a:r>
            <a:endParaRPr lang="en-US" altLang="zh-CN" dirty="0"/>
          </a:p>
          <a:p>
            <a:r>
              <a:rPr lang="zh-CN" altLang="en-US" dirty="0"/>
              <a:t>配置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sz="16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hive.optimize.correlation</a:t>
            </a:r>
            <a:r>
              <a:rPr lang="en-US" altLang="zh-CN" sz="16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关联优化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4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>
                <a:solidFill>
                  <a:srgbClr val="FF0000"/>
                </a:solidFill>
              </a:rPr>
              <a:t>默认</a:t>
            </a:r>
            <a:r>
              <a:rPr lang="zh-CN" altLang="zh-CN" dirty="0">
                <a:solidFill>
                  <a:srgbClr val="FF0000"/>
                </a:solidFill>
              </a:rPr>
              <a:t>的优化器</a:t>
            </a:r>
            <a:r>
              <a:rPr lang="zh-CN" altLang="zh-CN" dirty="0" smtClean="0"/>
              <a:t>在解析</a:t>
            </a:r>
            <a:r>
              <a:rPr lang="zh-CN" altLang="zh-CN" dirty="0"/>
              <a:t>一些聚合统计类的</a:t>
            </a:r>
            <a:r>
              <a:rPr lang="zh-CN" altLang="zh-CN" dirty="0" smtClean="0"/>
              <a:t>处理时，</a:t>
            </a:r>
            <a:r>
              <a:rPr lang="zh-CN" altLang="zh-CN" dirty="0"/>
              <a:t>底层解析的方案有时候</a:t>
            </a:r>
            <a:r>
              <a:rPr lang="zh-CN" altLang="zh-CN" dirty="0">
                <a:solidFill>
                  <a:srgbClr val="FF0000"/>
                </a:solidFill>
              </a:rPr>
              <a:t>不是最佳的方案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zh-CN" altLang="zh-CN" dirty="0" smtClean="0"/>
              <a:t>当前</a:t>
            </a:r>
            <a:r>
              <a:rPr lang="zh-CN" altLang="zh-CN" dirty="0"/>
              <a:t>有一张表【共</a:t>
            </a:r>
            <a:r>
              <a:rPr lang="en-US" altLang="zh-CN" dirty="0"/>
              <a:t>1000</a:t>
            </a:r>
            <a:r>
              <a:rPr lang="zh-CN" altLang="zh-CN" dirty="0"/>
              <a:t>条数据】，</a:t>
            </a:r>
            <a:r>
              <a:rPr lang="en-US" altLang="zh-CN" dirty="0"/>
              <a:t>id</a:t>
            </a:r>
            <a:r>
              <a:rPr lang="zh-CN" altLang="zh-CN" dirty="0"/>
              <a:t>构建了索引，</a:t>
            </a:r>
            <a:r>
              <a:rPr lang="en-US" altLang="zh-CN" dirty="0"/>
              <a:t>id =100</a:t>
            </a:r>
            <a:r>
              <a:rPr lang="zh-CN" altLang="zh-CN" dirty="0"/>
              <a:t>值有</a:t>
            </a:r>
            <a:r>
              <a:rPr lang="en-US" altLang="zh-CN" dirty="0"/>
              <a:t>900</a:t>
            </a:r>
            <a:r>
              <a:rPr lang="zh-CN" altLang="zh-CN" dirty="0" smtClean="0"/>
              <a:t>条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需求：</a:t>
            </a:r>
            <a:r>
              <a:rPr lang="zh-CN" altLang="zh-CN" dirty="0" smtClean="0"/>
              <a:t>查询</a:t>
            </a:r>
            <a:r>
              <a:rPr lang="zh-CN" altLang="zh-CN" dirty="0"/>
              <a:t>所有</a:t>
            </a:r>
            <a:r>
              <a:rPr lang="en-US" altLang="zh-CN" dirty="0"/>
              <a:t>id = 100</a:t>
            </a:r>
            <a:r>
              <a:rPr lang="zh-CN" altLang="zh-CN" dirty="0"/>
              <a:t>的数据</a:t>
            </a:r>
            <a:r>
              <a:rPr lang="zh-CN" altLang="zh-CN" dirty="0" smtClean="0"/>
              <a:t>，</a:t>
            </a:r>
            <a:r>
              <a:rPr lang="en-US" altLang="zh-CN" dirty="0" smtClean="0"/>
              <a:t>SQL</a:t>
            </a:r>
            <a:r>
              <a:rPr lang="zh-CN" altLang="zh-CN" dirty="0"/>
              <a:t>语句为：</a:t>
            </a:r>
            <a:r>
              <a:rPr lang="en-US" altLang="zh-CN" dirty="0"/>
              <a:t>select * from table where id = 100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方案一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/>
              <a:t>由于</a:t>
            </a:r>
            <a:r>
              <a:rPr lang="en-US" altLang="zh-CN" dirty="0"/>
              <a:t>id</a:t>
            </a:r>
            <a:r>
              <a:rPr lang="zh-CN" altLang="zh-CN" dirty="0"/>
              <a:t>这一列构建了索引，</a:t>
            </a:r>
            <a:r>
              <a:rPr lang="zh-CN" altLang="zh-CN" dirty="0">
                <a:solidFill>
                  <a:srgbClr val="FF0000"/>
                </a:solidFill>
              </a:rPr>
              <a:t>索引默认的优化器</a:t>
            </a:r>
            <a:r>
              <a:rPr lang="zh-CN" altLang="zh-CN" dirty="0" smtClean="0">
                <a:solidFill>
                  <a:srgbClr val="FF0000"/>
                </a:solidFill>
              </a:rPr>
              <a:t>引擎</a:t>
            </a:r>
            <a:r>
              <a:rPr lang="en-US" altLang="zh-CN" dirty="0" smtClean="0">
                <a:solidFill>
                  <a:srgbClr val="FF0000"/>
                </a:solidFill>
              </a:rPr>
              <a:t>RBO</a:t>
            </a:r>
            <a:r>
              <a:rPr lang="zh-CN" altLang="zh-CN" dirty="0" smtClean="0"/>
              <a:t>，</a:t>
            </a:r>
            <a:r>
              <a:rPr lang="zh-CN" altLang="zh-CN" dirty="0"/>
              <a:t>会选择先从索引中查询</a:t>
            </a:r>
            <a:r>
              <a:rPr lang="en-US" altLang="zh-CN" dirty="0"/>
              <a:t>id = 100</a:t>
            </a:r>
            <a:r>
              <a:rPr lang="zh-CN" altLang="zh-CN" dirty="0"/>
              <a:t>的值所在的位置，再根据索引记录位置去读取对应的数据，但是这并不是最佳的执行方案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方案二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/>
              <a:t>有</a:t>
            </a:r>
            <a:r>
              <a:rPr lang="en-US" altLang="zh-CN" dirty="0"/>
              <a:t>id=100</a:t>
            </a:r>
            <a:r>
              <a:rPr lang="zh-CN" altLang="zh-CN" dirty="0"/>
              <a:t>的值有</a:t>
            </a:r>
            <a:r>
              <a:rPr lang="en-US" altLang="zh-CN" dirty="0"/>
              <a:t>900</a:t>
            </a:r>
            <a:r>
              <a:rPr lang="zh-CN" altLang="zh-CN" dirty="0"/>
              <a:t>条，占了总数据的</a:t>
            </a:r>
            <a:r>
              <a:rPr lang="en-US" altLang="zh-CN" dirty="0"/>
              <a:t>90%</a:t>
            </a:r>
            <a:r>
              <a:rPr lang="zh-CN" altLang="zh-CN" dirty="0"/>
              <a:t>，这时候是没有必要检索索引以后再检索数据的，可以直接检索数据返回，这样的效率会更高，更节省资源，这种方式就是</a:t>
            </a:r>
            <a:r>
              <a:rPr lang="en-US" altLang="zh-CN" dirty="0">
                <a:solidFill>
                  <a:srgbClr val="FF0000"/>
                </a:solidFill>
              </a:rPr>
              <a:t>CBO</a:t>
            </a:r>
            <a:r>
              <a:rPr lang="zh-CN" altLang="zh-CN" dirty="0">
                <a:solidFill>
                  <a:srgbClr val="FF0000"/>
                </a:solidFill>
              </a:rPr>
              <a:t>优化器引擎会选择的方案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器引擎</a:t>
            </a:r>
            <a:r>
              <a:rPr lang="en-US" altLang="zh-CN" dirty="0" smtClean="0"/>
              <a:t>-</a:t>
            </a:r>
            <a:r>
              <a:rPr lang="zh-CN" altLang="en-US" dirty="0" smtClean="0"/>
              <a:t>背景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en-US" altLang="zh-CN" b="1" dirty="0" smtClean="0"/>
              <a:t>RBO</a:t>
            </a:r>
            <a:endParaRPr lang="zh-CN" altLang="zh-CN" dirty="0"/>
          </a:p>
          <a:p>
            <a:pPr marL="360363" lvl="1" indent="0">
              <a:buNone/>
            </a:pPr>
            <a:r>
              <a:rPr lang="en-US" altLang="zh-CN" dirty="0"/>
              <a:t>rule basic optimise</a:t>
            </a:r>
            <a:r>
              <a:rPr lang="zh-CN" altLang="zh-CN" dirty="0"/>
              <a:t>：基于规则的优化</a:t>
            </a:r>
            <a:r>
              <a:rPr lang="zh-CN" altLang="zh-CN" dirty="0" smtClean="0"/>
              <a:t>器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根据</a:t>
            </a:r>
            <a:r>
              <a:rPr lang="zh-CN" altLang="zh-CN" dirty="0"/>
              <a:t>设定好的规则来对程序进行优化</a:t>
            </a:r>
          </a:p>
          <a:p>
            <a:pPr lvl="0"/>
            <a:r>
              <a:rPr lang="en-US" altLang="zh-CN" b="1" dirty="0"/>
              <a:t>CBO</a:t>
            </a:r>
            <a:endParaRPr lang="zh-CN" altLang="zh-CN" dirty="0"/>
          </a:p>
          <a:p>
            <a:pPr marL="360363" lvl="1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cost basic optimise</a:t>
            </a:r>
            <a:r>
              <a:rPr lang="zh-CN" altLang="zh-CN" b="1" dirty="0">
                <a:solidFill>
                  <a:srgbClr val="92D050"/>
                </a:solidFill>
              </a:rPr>
              <a:t>：基于代价的优化</a:t>
            </a:r>
            <a:r>
              <a:rPr lang="zh-CN" altLang="zh-CN" b="1" dirty="0" smtClean="0">
                <a:solidFill>
                  <a:srgbClr val="92D050"/>
                </a:solidFill>
              </a:rPr>
              <a:t>器</a:t>
            </a:r>
            <a:r>
              <a:rPr lang="zh-CN" altLang="en-US" b="1" dirty="0" smtClean="0">
                <a:solidFill>
                  <a:srgbClr val="92D050"/>
                </a:solidFill>
              </a:rPr>
              <a:t>，</a:t>
            </a:r>
            <a:r>
              <a:rPr lang="zh-CN" altLang="zh-CN" dirty="0" smtClean="0"/>
              <a:t>根据</a:t>
            </a:r>
            <a:r>
              <a:rPr lang="zh-CN" altLang="zh-CN" dirty="0"/>
              <a:t>不同场景所需要付出的代价来合适选择优化的方案</a:t>
            </a:r>
          </a:p>
          <a:p>
            <a:pPr marL="360363" lvl="1" indent="0">
              <a:buNone/>
            </a:pPr>
            <a:r>
              <a:rPr lang="zh-CN" altLang="zh-CN" dirty="0"/>
              <a:t>对数据的分布的信息【数值出现的次数，条数，分布】来综合判断用哪种处理的方案是最佳</a:t>
            </a:r>
            <a:r>
              <a:rPr lang="zh-CN" altLang="zh-CN" dirty="0" smtClean="0"/>
              <a:t>方案</a:t>
            </a:r>
            <a:endParaRPr lang="en-US" altLang="zh-CN" dirty="0" smtClean="0"/>
          </a:p>
          <a:p>
            <a:pPr marL="360000" lvl="1" indent="-360000">
              <a:buClr>
                <a:srgbClr val="404040"/>
              </a:buClr>
              <a:buSzPct val="85000"/>
            </a:pPr>
            <a:r>
              <a:rPr lang="en-US" altLang="zh-CN" sz="1600" dirty="0" smtClean="0">
                <a:solidFill>
                  <a:srgbClr val="92D050"/>
                </a:solidFill>
              </a:rPr>
              <a:t>Hive</a:t>
            </a:r>
            <a:r>
              <a:rPr lang="zh-CN" altLang="zh-CN" sz="1600" dirty="0" smtClean="0">
                <a:solidFill>
                  <a:srgbClr val="92D050"/>
                </a:solidFill>
              </a:rPr>
              <a:t>中支持</a:t>
            </a:r>
            <a:r>
              <a:rPr lang="en-US" altLang="zh-CN" sz="1600" dirty="0">
                <a:solidFill>
                  <a:srgbClr val="92D050"/>
                </a:solidFill>
              </a:rPr>
              <a:t>RBO</a:t>
            </a:r>
            <a:r>
              <a:rPr lang="zh-CN" altLang="zh-CN" sz="1600" dirty="0">
                <a:solidFill>
                  <a:srgbClr val="92D050"/>
                </a:solidFill>
              </a:rPr>
              <a:t>与</a:t>
            </a:r>
            <a:r>
              <a:rPr lang="en-US" altLang="zh-CN" sz="1600" dirty="0">
                <a:solidFill>
                  <a:srgbClr val="92D050"/>
                </a:solidFill>
              </a:rPr>
              <a:t>CBO</a:t>
            </a:r>
            <a:r>
              <a:rPr lang="zh-CN" altLang="zh-CN" sz="1600" dirty="0">
                <a:solidFill>
                  <a:srgbClr val="92D050"/>
                </a:solidFill>
              </a:rPr>
              <a:t>这两种引擎，默认使用的是</a:t>
            </a:r>
            <a:r>
              <a:rPr lang="en-US" altLang="zh-CN" sz="1600" dirty="0">
                <a:solidFill>
                  <a:srgbClr val="92D050"/>
                </a:solidFill>
              </a:rPr>
              <a:t>RBO</a:t>
            </a:r>
            <a:r>
              <a:rPr lang="zh-CN" altLang="zh-CN" sz="1600" dirty="0">
                <a:solidFill>
                  <a:srgbClr val="92D050"/>
                </a:solidFill>
              </a:rPr>
              <a:t>优化器引擎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zh-CN" dirty="0"/>
              <a:t>很明显</a:t>
            </a:r>
            <a:r>
              <a:rPr lang="en-US" altLang="zh-CN" dirty="0"/>
              <a:t>CBO</a:t>
            </a:r>
            <a:r>
              <a:rPr lang="zh-CN" altLang="zh-CN" dirty="0"/>
              <a:t>引擎更加智能，所以在使用</a:t>
            </a:r>
            <a:r>
              <a:rPr lang="en-US" altLang="zh-CN" dirty="0"/>
              <a:t>Hive</a:t>
            </a:r>
            <a:r>
              <a:rPr lang="zh-CN" altLang="zh-CN" dirty="0"/>
              <a:t>时，我们可以配置底层的优化器引擎为</a:t>
            </a:r>
            <a:r>
              <a:rPr lang="en-US" altLang="zh-CN" dirty="0"/>
              <a:t>CBO</a:t>
            </a:r>
            <a:r>
              <a:rPr lang="zh-CN" altLang="zh-CN" dirty="0"/>
              <a:t>引擎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59138" lvl="1" indent="0">
              <a:buNone/>
            </a:pPr>
            <a:r>
              <a:rPr lang="en-US" altLang="zh-CN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hive.cbo.enable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hive.compute.query.using.stats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hive.stats.fetch.column.stats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器引擎</a:t>
            </a:r>
            <a:r>
              <a:rPr lang="en-US" altLang="zh-CN" dirty="0" smtClean="0"/>
              <a:t>-</a:t>
            </a:r>
            <a:r>
              <a:rPr lang="en-US" altLang="zh-CN" dirty="0"/>
              <a:t>CBO</a:t>
            </a:r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en-US" dirty="0" smtClean="0"/>
              <a:t>加载数据后，数据会自动被关联到表对应的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的目录中</a:t>
            </a:r>
            <a:endParaRPr lang="zh-CN" altLang="zh-CN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41962" y="2483363"/>
            <a:ext cx="9287434" cy="33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CBO</a:t>
            </a:r>
            <a:r>
              <a:rPr lang="zh-CN" altLang="zh-CN" dirty="0" smtClean="0"/>
              <a:t>引擎</a:t>
            </a:r>
            <a:r>
              <a:rPr lang="zh-CN" altLang="en-US" dirty="0" smtClean="0"/>
              <a:t>是基于代价的优化引擎，那么</a:t>
            </a:r>
            <a:r>
              <a:rPr lang="en-US" altLang="zh-CN" dirty="0" smtClean="0"/>
              <a:t>CBO</a:t>
            </a:r>
            <a:r>
              <a:rPr lang="zh-CN" altLang="en-US" dirty="0" smtClean="0"/>
              <a:t>如何知道每种方案的计算代价的呢？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dirty="0"/>
              <a:t>功能</a:t>
            </a:r>
          </a:p>
          <a:p>
            <a:pPr marL="360363" lvl="1" indent="0">
              <a:buNone/>
            </a:pPr>
            <a:r>
              <a:rPr lang="zh-CN" altLang="zh-CN" dirty="0"/>
              <a:t>用于</a:t>
            </a:r>
            <a:r>
              <a:rPr lang="zh-CN" altLang="zh-CN" dirty="0">
                <a:solidFill>
                  <a:srgbClr val="92D050"/>
                </a:solidFill>
              </a:rPr>
              <a:t>提前运行一个</a:t>
            </a:r>
            <a:r>
              <a:rPr lang="en-US" altLang="zh-CN" dirty="0">
                <a:solidFill>
                  <a:srgbClr val="92D050"/>
                </a:solidFill>
              </a:rPr>
              <a:t>MapReduce</a:t>
            </a:r>
            <a:r>
              <a:rPr lang="zh-CN" altLang="zh-CN" dirty="0">
                <a:solidFill>
                  <a:srgbClr val="92D050"/>
                </a:solidFill>
              </a:rPr>
              <a:t>程序将表或者分区的信息构建一些元数据</a:t>
            </a:r>
            <a:r>
              <a:rPr lang="zh-CN" altLang="zh-CN" dirty="0"/>
              <a:t>【表的信息、分区信息、列的信息】，搭配</a:t>
            </a:r>
            <a:r>
              <a:rPr lang="en-US" altLang="zh-CN" dirty="0"/>
              <a:t>CBO</a:t>
            </a:r>
            <a:r>
              <a:rPr lang="zh-CN" altLang="zh-CN" dirty="0"/>
              <a:t>引擎一起</a:t>
            </a:r>
            <a:r>
              <a:rPr lang="zh-CN" altLang="zh-CN" dirty="0" smtClean="0"/>
              <a:t>使用</a:t>
            </a:r>
            <a:endParaRPr lang="en-US" altLang="zh-CN" dirty="0" smtClean="0"/>
          </a:p>
          <a:p>
            <a:pPr lvl="0"/>
            <a:r>
              <a:rPr lang="zh-CN" altLang="zh-CN" dirty="0"/>
              <a:t>语法</a:t>
            </a:r>
          </a:p>
          <a:p>
            <a:endParaRPr lang="en-US" altLang="zh-CN" dirty="0"/>
          </a:p>
          <a:p>
            <a:pPr lvl="1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r>
              <a:rPr lang="en-US" altLang="zh-CN" dirty="0" smtClean="0"/>
              <a:t>-</a:t>
            </a:r>
            <a:r>
              <a:rPr lang="en-US" altLang="zh-CN" dirty="0"/>
              <a:t>Analyze</a:t>
            </a:r>
            <a:r>
              <a:rPr lang="zh-CN" altLang="zh-CN" dirty="0" smtClean="0"/>
              <a:t>分析器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722122" y="3039920"/>
            <a:ext cx="6941831" cy="3422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构建分区信息元数据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ANALYZE TABLE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tablename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PARTITION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(partcol1[=val1], partcol2[=val2], ...)]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COMPUTE STATISTICS [noscan];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构建列的元数据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ANALYZE TABLE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tablename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PARTITION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(partcol1[=val1], partcol2[=val2], ...)]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COMPUTE STATISTICS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COLUMNS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name1,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name2...) [noscan];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查看元数据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DESC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FORMATTED [tablename] [columnname];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zh-CN" altLang="en-US" dirty="0" smtClean="0"/>
              <a:t>器</a:t>
            </a:r>
            <a:r>
              <a:rPr lang="en-US" altLang="zh-CN" dirty="0" smtClean="0"/>
              <a:t>-</a:t>
            </a:r>
            <a:r>
              <a:rPr lang="en-US" altLang="zh-CN" dirty="0"/>
              <a:t>Analyze</a:t>
            </a:r>
            <a:r>
              <a:rPr lang="zh-CN" altLang="zh-CN" dirty="0" smtClean="0"/>
              <a:t>分析器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223136" y="3979996"/>
            <a:ext cx="5725085" cy="2624693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87685" y="1938792"/>
            <a:ext cx="6195985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分析优化器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    构建表中分区数据的元数据信息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ANALYZE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(logindate)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COMPUTE STATISTICS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    构建表中列的数据的元数据信息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ANALYZE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COMPUTE STATISTICS FOR COLUMNS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userid;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    查看构建的列的元数据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formatted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Explain</a:t>
            </a:r>
            <a:r>
              <a:rPr lang="zh-CN" altLang="en-US" dirty="0" smtClean="0">
                <a:solidFill>
                  <a:schemeClr val="tx1"/>
                </a:solidFill>
              </a:rPr>
              <a:t>查询计划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MapReduce</a:t>
            </a:r>
            <a:r>
              <a:rPr lang="zh-CN" altLang="en-US" dirty="0" smtClean="0">
                <a:solidFill>
                  <a:schemeClr val="tx1"/>
                </a:solidFill>
              </a:rPr>
              <a:t>属性优化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优化</a:t>
            </a:r>
            <a:r>
              <a:rPr lang="zh-CN" altLang="en-US" dirty="0" smtClean="0">
                <a:solidFill>
                  <a:schemeClr val="tx1"/>
                </a:solidFill>
              </a:rPr>
              <a:t>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谓词下</a:t>
            </a:r>
            <a:r>
              <a:rPr lang="zh-CN" altLang="en-US" dirty="0" smtClean="0">
                <a:solidFill>
                  <a:srgbClr val="FF0000"/>
                </a:solidFill>
              </a:rPr>
              <a:t>推（</a:t>
            </a:r>
            <a:r>
              <a:rPr lang="en-US" altLang="zh-CN" dirty="0" smtClean="0">
                <a:solidFill>
                  <a:srgbClr val="FF0000"/>
                </a:solidFill>
              </a:rPr>
              <a:t>PPD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数据倾斜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458472" cy="4219575"/>
          </a:xfrm>
        </p:spPr>
        <p:txBody>
          <a:bodyPr/>
          <a:lstStyle/>
          <a:p>
            <a:r>
              <a:rPr lang="zh-CN" altLang="en-US" dirty="0" smtClean="0"/>
              <a:t>谓词：用来</a:t>
            </a:r>
            <a:r>
              <a:rPr lang="zh-CN" altLang="en-US" dirty="0"/>
              <a:t>描述或判定客体性质、特征或者客体之间关系的词项</a:t>
            </a:r>
            <a:r>
              <a:rPr lang="zh-CN" altLang="en-US" dirty="0" smtClean="0"/>
              <a:t>。比如</a:t>
            </a:r>
            <a:r>
              <a:rPr lang="en-US" altLang="zh-CN" dirty="0" smtClean="0"/>
              <a:t>"</a:t>
            </a:r>
            <a:r>
              <a:rPr lang="en-US" altLang="zh-CN" dirty="0"/>
              <a:t>3 </a:t>
            </a:r>
            <a:r>
              <a:rPr lang="zh-CN" altLang="en-US" dirty="0"/>
              <a:t>大于 </a:t>
            </a:r>
            <a:r>
              <a:rPr lang="en-US" altLang="zh-CN" dirty="0"/>
              <a:t>2"</a:t>
            </a:r>
            <a:r>
              <a:rPr lang="zh-CN" altLang="en-US" dirty="0"/>
              <a:t>中</a:t>
            </a:r>
            <a:r>
              <a:rPr lang="en-US" altLang="zh-CN" dirty="0"/>
              <a:t>"</a:t>
            </a:r>
            <a:r>
              <a:rPr lang="zh-CN" altLang="en-US" dirty="0"/>
              <a:t>大于</a:t>
            </a:r>
            <a:r>
              <a:rPr lang="en-US" altLang="zh-CN" dirty="0"/>
              <a:t>"</a:t>
            </a:r>
            <a:r>
              <a:rPr lang="zh-CN" altLang="en-US" dirty="0"/>
              <a:t>是一个谓词。</a:t>
            </a:r>
            <a:endParaRPr lang="en-US" altLang="zh-CN" dirty="0" smtClean="0"/>
          </a:p>
          <a:p>
            <a:r>
              <a:rPr lang="zh-CN" altLang="zh-CN" b="1" dirty="0" smtClean="0">
                <a:solidFill>
                  <a:srgbClr val="92D050"/>
                </a:solidFill>
              </a:rPr>
              <a:t>谓词</a:t>
            </a:r>
            <a:r>
              <a:rPr lang="zh-CN" altLang="zh-CN" b="1" dirty="0">
                <a:solidFill>
                  <a:srgbClr val="92D050"/>
                </a:solidFill>
              </a:rPr>
              <a:t>下推</a:t>
            </a:r>
            <a:r>
              <a:rPr lang="en-US" altLang="zh-CN" b="1" dirty="0">
                <a:solidFill>
                  <a:srgbClr val="92D050"/>
                </a:solidFill>
              </a:rPr>
              <a:t>Predicate Pushdown</a:t>
            </a:r>
            <a:r>
              <a:rPr lang="zh-CN" altLang="zh-CN" b="1" dirty="0">
                <a:solidFill>
                  <a:srgbClr val="92D050"/>
                </a:solidFill>
              </a:rPr>
              <a:t>（</a:t>
            </a:r>
            <a:r>
              <a:rPr lang="en-US" altLang="zh-CN" b="1" dirty="0">
                <a:solidFill>
                  <a:srgbClr val="92D050"/>
                </a:solidFill>
              </a:rPr>
              <a:t>PPD</a:t>
            </a:r>
            <a:r>
              <a:rPr lang="zh-CN" altLang="zh-CN" b="1" dirty="0">
                <a:solidFill>
                  <a:srgbClr val="92D050"/>
                </a:solidFill>
              </a:rPr>
              <a:t>）</a:t>
            </a:r>
            <a:r>
              <a:rPr lang="zh-CN" altLang="en-US" dirty="0" smtClean="0"/>
              <a:t>基本思想：将</a:t>
            </a:r>
            <a:r>
              <a:rPr lang="zh-CN" altLang="en-US" dirty="0"/>
              <a:t>过滤表达式尽可能移动至靠近数据源的位置，以使真正执行时能直接跳过无关的数据</a:t>
            </a:r>
            <a:r>
              <a:rPr lang="zh-CN" altLang="en-US" dirty="0" smtClean="0"/>
              <a:t>。</a:t>
            </a:r>
            <a:r>
              <a:rPr lang="zh-CN" altLang="zh-CN" dirty="0"/>
              <a:t>简单点说就是在</a:t>
            </a:r>
            <a:r>
              <a:rPr lang="zh-CN" altLang="zh-CN" dirty="0">
                <a:solidFill>
                  <a:srgbClr val="FF0000"/>
                </a:solidFill>
              </a:rPr>
              <a:t>不影响最终结果的情况下，尽量将过滤条件提前执行</a:t>
            </a:r>
            <a:r>
              <a:rPr lang="zh-CN" altLang="zh-CN" dirty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中</a:t>
            </a:r>
            <a:r>
              <a:rPr lang="zh-CN" altLang="zh-CN" dirty="0" smtClean="0"/>
              <a:t>谓词</a:t>
            </a:r>
            <a:r>
              <a:rPr lang="zh-CN" altLang="zh-CN" dirty="0"/>
              <a:t>下推后，</a:t>
            </a:r>
            <a:r>
              <a:rPr lang="zh-CN" altLang="zh-CN" dirty="0">
                <a:solidFill>
                  <a:srgbClr val="92D050"/>
                </a:solidFill>
              </a:rPr>
              <a:t>过滤</a:t>
            </a:r>
            <a:r>
              <a:rPr lang="zh-CN" altLang="zh-CN" dirty="0" smtClean="0">
                <a:solidFill>
                  <a:srgbClr val="92D050"/>
                </a:solidFill>
              </a:rPr>
              <a:t>条件</a:t>
            </a:r>
            <a:r>
              <a:rPr lang="zh-CN" altLang="en-US" dirty="0" smtClean="0">
                <a:solidFill>
                  <a:srgbClr val="92D050"/>
                </a:solidFill>
              </a:rPr>
              <a:t>会下推</a:t>
            </a:r>
            <a:r>
              <a:rPr lang="zh-CN" altLang="en-US" dirty="0">
                <a:solidFill>
                  <a:srgbClr val="92D050"/>
                </a:solidFill>
              </a:rPr>
              <a:t>到</a:t>
            </a:r>
            <a:r>
              <a:rPr lang="en-US" altLang="zh-CN" dirty="0" smtClean="0">
                <a:solidFill>
                  <a:srgbClr val="92D050"/>
                </a:solidFill>
              </a:rPr>
              <a:t>map</a:t>
            </a:r>
            <a:r>
              <a:rPr lang="zh-CN" altLang="zh-CN" dirty="0" smtClean="0">
                <a:solidFill>
                  <a:srgbClr val="92D050"/>
                </a:solidFill>
              </a:rPr>
              <a:t>端，</a:t>
            </a:r>
            <a:r>
              <a:rPr lang="zh-CN" altLang="en-US" dirty="0" smtClean="0">
                <a:solidFill>
                  <a:srgbClr val="92D050"/>
                </a:solidFill>
              </a:rPr>
              <a:t>提前执行过滤，</a:t>
            </a:r>
            <a:r>
              <a:rPr lang="zh-CN" altLang="en-US" dirty="0" smtClean="0">
                <a:solidFill>
                  <a:srgbClr val="92D050"/>
                </a:solidFill>
              </a:rPr>
              <a:t>减少</a:t>
            </a:r>
            <a:r>
              <a:rPr lang="en-US" altLang="zh-CN" dirty="0">
                <a:solidFill>
                  <a:srgbClr val="92D050"/>
                </a:solidFill>
              </a:rPr>
              <a:t>map</a:t>
            </a:r>
            <a:r>
              <a:rPr lang="zh-CN" altLang="en-US" dirty="0">
                <a:solidFill>
                  <a:srgbClr val="92D050"/>
                </a:solidFill>
              </a:rPr>
              <a:t>到</a:t>
            </a:r>
            <a:r>
              <a:rPr lang="en-US" altLang="zh-CN" dirty="0">
                <a:solidFill>
                  <a:srgbClr val="92D050"/>
                </a:solidFill>
              </a:rPr>
              <a:t>reduce</a:t>
            </a:r>
            <a:r>
              <a:rPr lang="zh-CN" altLang="en-US" dirty="0">
                <a:solidFill>
                  <a:srgbClr val="92D050"/>
                </a:solidFill>
              </a:rPr>
              <a:t>的传输数据</a:t>
            </a:r>
            <a:r>
              <a:rPr lang="zh-CN" altLang="en-US" dirty="0"/>
              <a:t>，提升整体性</a:t>
            </a:r>
            <a:r>
              <a:rPr lang="zh-CN" altLang="en-US" dirty="0" smtClean="0"/>
              <a:t>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r>
              <a:rPr lang="zh-CN" altLang="zh-CN" dirty="0"/>
              <a:t>开启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默认开启</a:t>
            </a:r>
            <a:r>
              <a:rPr lang="en-US" altLang="zh-CN" dirty="0" smtClean="0"/>
              <a:t>】</a:t>
            </a:r>
          </a:p>
          <a:p>
            <a:pPr marL="0" lvl="0" indent="0"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hive.optimize.ppd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en-US" altLang="zh-CN" dirty="0" smtClean="0"/>
          </a:p>
          <a:p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谓词下推（</a:t>
            </a:r>
            <a:r>
              <a:rPr lang="en-US" altLang="zh-CN" dirty="0" smtClean="0"/>
              <a:t>PPD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en-US" dirty="0" smtClean="0"/>
              <a:t>例子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推荐形式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的方式，先过滤再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谓词下推（</a:t>
            </a:r>
            <a:r>
              <a:rPr lang="en-US" altLang="zh-CN" dirty="0" smtClean="0"/>
              <a:t>PPD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787581" y="2750642"/>
            <a:ext cx="6195985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.value1,b.value2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table1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table2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.ds&gt;=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'20181201'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.ds&lt;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'20190101'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.value1,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.value2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table1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table2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.ds&gt;=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'20181201'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.ds&lt;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'20190101'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en-US" dirty="0" smtClean="0"/>
              <a:t>例子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谓词下推（</a:t>
            </a:r>
            <a:r>
              <a:rPr lang="en-US" altLang="zh-CN" dirty="0" smtClean="0"/>
              <a:t>PPD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57" y="1457271"/>
            <a:ext cx="8102970" cy="5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en-US" dirty="0" smtClean="0"/>
              <a:t>规则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、对于</a:t>
            </a:r>
            <a:r>
              <a:rPr lang="en-US" altLang="zh-CN" dirty="0"/>
              <a:t>Join(Inner Join)</a:t>
            </a:r>
            <a:r>
              <a:rPr lang="zh-CN" altLang="en-US" dirty="0"/>
              <a:t>、</a:t>
            </a:r>
            <a:r>
              <a:rPr lang="en-US" altLang="zh-CN" dirty="0"/>
              <a:t>Full outer Join</a:t>
            </a:r>
            <a:r>
              <a:rPr lang="zh-CN" altLang="en-US" dirty="0"/>
              <a:t>，条件写在</a:t>
            </a:r>
            <a:r>
              <a:rPr lang="en-US" altLang="zh-CN" dirty="0"/>
              <a:t>on</a:t>
            </a:r>
            <a:r>
              <a:rPr lang="zh-CN" altLang="en-US" dirty="0"/>
              <a:t>后面，还是</a:t>
            </a:r>
            <a:r>
              <a:rPr lang="en-US" altLang="zh-CN" dirty="0"/>
              <a:t>where</a:t>
            </a:r>
            <a:r>
              <a:rPr lang="zh-CN" altLang="en-US" dirty="0"/>
              <a:t>后面，性能上面没有区别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/>
              <a:t>、对于</a:t>
            </a:r>
            <a:r>
              <a:rPr lang="en-US" altLang="zh-CN" dirty="0"/>
              <a:t>Left outer Join </a:t>
            </a:r>
            <a:r>
              <a:rPr lang="zh-CN" altLang="en-US" dirty="0"/>
              <a:t>，右侧的表写在</a:t>
            </a:r>
            <a:r>
              <a:rPr lang="en-US" altLang="zh-CN" dirty="0"/>
              <a:t>on</a:t>
            </a:r>
            <a:r>
              <a:rPr lang="zh-CN" altLang="en-US" dirty="0"/>
              <a:t>后面、左侧的表写在</a:t>
            </a:r>
            <a:r>
              <a:rPr lang="en-US" altLang="zh-CN" dirty="0"/>
              <a:t>where</a:t>
            </a:r>
            <a:r>
              <a:rPr lang="zh-CN" altLang="en-US" dirty="0"/>
              <a:t>后面，性能上有提高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、对于</a:t>
            </a:r>
            <a:r>
              <a:rPr lang="en-US" altLang="zh-CN" dirty="0"/>
              <a:t>Right outer Join</a:t>
            </a:r>
            <a:r>
              <a:rPr lang="zh-CN" altLang="en-US" dirty="0"/>
              <a:t>，左侧的表写在</a:t>
            </a:r>
            <a:r>
              <a:rPr lang="en-US" altLang="zh-CN" dirty="0"/>
              <a:t>on</a:t>
            </a:r>
            <a:r>
              <a:rPr lang="zh-CN" altLang="en-US" dirty="0"/>
              <a:t>后面、右侧的表写在</a:t>
            </a:r>
            <a:r>
              <a:rPr lang="en-US" altLang="zh-CN" dirty="0"/>
              <a:t>where</a:t>
            </a:r>
            <a:r>
              <a:rPr lang="zh-CN" altLang="en-US" dirty="0"/>
              <a:t>后面，性能上有提高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、当条件分散在两个表时，谓词下推可按上述结论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 smtClean="0"/>
              <a:t>自由组合。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谓词下推（</a:t>
            </a:r>
            <a:r>
              <a:rPr lang="en-US" altLang="zh-CN" dirty="0" smtClean="0"/>
              <a:t>PPD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09" y="4128636"/>
            <a:ext cx="9243861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Explain</a:t>
            </a:r>
            <a:r>
              <a:rPr lang="zh-CN" altLang="en-US" dirty="0" smtClean="0">
                <a:solidFill>
                  <a:schemeClr val="tx1"/>
                </a:solidFill>
              </a:rPr>
              <a:t>查询计划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MapReduce</a:t>
            </a:r>
            <a:r>
              <a:rPr lang="zh-CN" altLang="en-US" dirty="0" smtClean="0">
                <a:solidFill>
                  <a:schemeClr val="tx1"/>
                </a:solidFill>
              </a:rPr>
              <a:t>属性优化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优化</a:t>
            </a:r>
            <a:r>
              <a:rPr lang="zh-CN" altLang="en-US" dirty="0" smtClean="0">
                <a:solidFill>
                  <a:schemeClr val="tx1"/>
                </a:solidFill>
              </a:rPr>
              <a:t>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谓词下</a:t>
            </a:r>
            <a:r>
              <a:rPr lang="zh-CN" altLang="en-US" dirty="0" smtClean="0">
                <a:solidFill>
                  <a:schemeClr val="tx1"/>
                </a:solidFill>
              </a:rPr>
              <a:t>推（</a:t>
            </a:r>
            <a:r>
              <a:rPr lang="en-US" altLang="zh-CN" dirty="0" smtClean="0">
                <a:solidFill>
                  <a:schemeClr val="tx1"/>
                </a:solidFill>
              </a:rPr>
              <a:t>PPD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数据倾斜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dirty="0" smtClean="0"/>
              <a:t>分布式</a:t>
            </a:r>
            <a:r>
              <a:rPr lang="zh-CN" altLang="zh-CN" dirty="0"/>
              <a:t>计算中最常见的，最容易遇到的问题就是数据</a:t>
            </a:r>
            <a:r>
              <a:rPr lang="zh-CN" altLang="zh-CN" dirty="0" smtClean="0"/>
              <a:t>倾斜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数据</a:t>
            </a:r>
            <a:r>
              <a:rPr lang="zh-CN" altLang="zh-CN" dirty="0"/>
              <a:t>倾斜的现象是，</a:t>
            </a:r>
            <a:r>
              <a:rPr lang="zh-CN" altLang="zh-CN" dirty="0" smtClean="0"/>
              <a:t>当提交</a:t>
            </a:r>
            <a:r>
              <a:rPr lang="zh-CN" altLang="zh-CN" dirty="0"/>
              <a:t>运行一个程序</a:t>
            </a:r>
            <a:r>
              <a:rPr lang="zh-CN" altLang="zh-CN" dirty="0" smtClean="0"/>
              <a:t>时，</a:t>
            </a:r>
            <a:r>
              <a:rPr lang="zh-CN" altLang="zh-CN" dirty="0"/>
              <a:t>这个程序的</a:t>
            </a:r>
            <a:r>
              <a:rPr lang="zh-CN" altLang="zh-CN" dirty="0">
                <a:solidFill>
                  <a:srgbClr val="FF0000"/>
                </a:solidFill>
              </a:rPr>
              <a:t>大多数的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zh-CN" dirty="0">
                <a:solidFill>
                  <a:srgbClr val="FF0000"/>
                </a:solidFill>
              </a:rPr>
              <a:t>都已经运行结束了</a:t>
            </a:r>
            <a:r>
              <a:rPr lang="zh-CN" altLang="zh-CN" dirty="0"/>
              <a:t>，只有</a:t>
            </a:r>
            <a:r>
              <a:rPr lang="zh-CN" altLang="zh-CN" dirty="0">
                <a:solidFill>
                  <a:srgbClr val="FF0000"/>
                </a:solidFill>
              </a:rPr>
              <a:t>某一个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zh-CN" dirty="0">
                <a:solidFill>
                  <a:srgbClr val="FF0000"/>
                </a:solidFill>
              </a:rPr>
              <a:t>一直在运行</a:t>
            </a:r>
            <a:r>
              <a:rPr lang="zh-CN" altLang="zh-CN" dirty="0"/>
              <a:t>，迟迟不能结束，导致整体的</a:t>
            </a:r>
            <a:r>
              <a:rPr lang="zh-CN" altLang="zh-CN" dirty="0">
                <a:solidFill>
                  <a:srgbClr val="FF0000"/>
                </a:solidFill>
              </a:rPr>
              <a:t>进度卡在</a:t>
            </a:r>
            <a:r>
              <a:rPr lang="en-US" altLang="zh-CN" dirty="0">
                <a:solidFill>
                  <a:srgbClr val="FF0000"/>
                </a:solidFill>
              </a:rPr>
              <a:t>99%</a:t>
            </a:r>
            <a:r>
              <a:rPr lang="zh-CN" altLang="zh-CN" dirty="0">
                <a:solidFill>
                  <a:srgbClr val="FF0000"/>
                </a:solidFill>
              </a:rPr>
              <a:t>或者</a:t>
            </a:r>
            <a:r>
              <a:rPr lang="en-US" altLang="zh-CN" dirty="0">
                <a:solidFill>
                  <a:srgbClr val="FF0000"/>
                </a:solidFill>
              </a:rPr>
              <a:t>100%</a:t>
            </a:r>
            <a:r>
              <a:rPr lang="zh-CN" altLang="zh-CN" dirty="0"/>
              <a:t>，</a:t>
            </a:r>
            <a:r>
              <a:rPr lang="zh-CN" altLang="zh-CN" dirty="0" smtClean="0"/>
              <a:t>这时候就</a:t>
            </a:r>
            <a:r>
              <a:rPr lang="zh-CN" altLang="zh-CN" dirty="0"/>
              <a:t>可以判定程序出现了数据倾斜的问题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数据倾斜的原因</a:t>
            </a:r>
            <a:r>
              <a:rPr lang="zh-CN" altLang="en-US" dirty="0" smtClean="0"/>
              <a:t>：数据分配不均衡</a:t>
            </a:r>
            <a:endParaRPr lang="zh-CN" altLang="zh-CN" dirty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16119" y="3128608"/>
            <a:ext cx="5617528" cy="33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en-US" dirty="0" smtClean="0"/>
              <a:t>数据可以正常被查询</a:t>
            </a:r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22001" y="2350153"/>
            <a:ext cx="9688045" cy="29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dirty="0" smtClean="0"/>
              <a:t>当</a:t>
            </a:r>
            <a:r>
              <a:rPr lang="zh-CN" altLang="zh-CN" dirty="0"/>
              <a:t>程序中出现</a:t>
            </a:r>
            <a:r>
              <a:rPr lang="en-US" altLang="zh-CN" dirty="0"/>
              <a:t>group by</a:t>
            </a:r>
            <a:r>
              <a:rPr lang="zh-CN" altLang="zh-CN" dirty="0"/>
              <a:t>或者</a:t>
            </a:r>
            <a:r>
              <a:rPr lang="en-US" altLang="zh-CN" dirty="0"/>
              <a:t>count</a:t>
            </a:r>
            <a:r>
              <a:rPr lang="zh-CN" altLang="zh-CN" dirty="0"/>
              <a:t>（</a:t>
            </a:r>
            <a:r>
              <a:rPr lang="en-US" altLang="zh-CN" dirty="0"/>
              <a:t>distinct</a:t>
            </a:r>
            <a:r>
              <a:rPr lang="zh-CN" altLang="zh-CN" dirty="0"/>
              <a:t>）等分组聚合的场景时，如果数据本身是倾斜</a:t>
            </a:r>
            <a:r>
              <a:rPr lang="zh-CN" altLang="zh-CN" dirty="0" smtClean="0"/>
              <a:t>的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根据</a:t>
            </a:r>
            <a:r>
              <a:rPr lang="en-US" altLang="zh-CN" dirty="0"/>
              <a:t>MapReduce</a:t>
            </a:r>
            <a:r>
              <a:rPr lang="zh-CN" altLang="zh-CN" dirty="0"/>
              <a:t>的</a:t>
            </a:r>
            <a:r>
              <a:rPr lang="en-US" altLang="zh-CN" dirty="0"/>
              <a:t>Hash</a:t>
            </a:r>
            <a:r>
              <a:rPr lang="zh-CN" altLang="zh-CN" dirty="0"/>
              <a:t>分区规则，肯定会出现数据倾斜的现象</a:t>
            </a:r>
            <a:r>
              <a:rPr lang="zh-CN" altLang="zh-CN" dirty="0" smtClean="0"/>
              <a:t>。</a:t>
            </a:r>
            <a:endParaRPr lang="en-US" altLang="zh-CN" dirty="0"/>
          </a:p>
          <a:p>
            <a:r>
              <a:rPr lang="zh-CN" altLang="zh-CN" dirty="0" smtClean="0"/>
              <a:t>根本</a:t>
            </a:r>
            <a:r>
              <a:rPr lang="zh-CN" altLang="zh-CN" dirty="0"/>
              <a:t>原因是因为分区规则导致的，</a:t>
            </a:r>
            <a:r>
              <a:rPr lang="zh-CN" altLang="zh-CN" dirty="0" smtClean="0"/>
              <a:t>所以可以</a:t>
            </a:r>
            <a:r>
              <a:rPr lang="zh-CN" altLang="zh-CN" dirty="0"/>
              <a:t>通过以下几种方案来解决</a:t>
            </a:r>
            <a:r>
              <a:rPr lang="en-US" altLang="zh-CN" dirty="0"/>
              <a:t>group by</a:t>
            </a:r>
            <a:r>
              <a:rPr lang="zh-CN" altLang="zh-CN" dirty="0"/>
              <a:t>导致的数据倾斜的问题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</a:t>
            </a:r>
            <a:r>
              <a:rPr lang="en-US" altLang="zh-CN" dirty="0"/>
              <a:t>Group </a:t>
            </a:r>
            <a:r>
              <a:rPr lang="en-US" altLang="zh-CN" dirty="0" smtClean="0"/>
              <a:t>by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Count(distinct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b="1" dirty="0" smtClean="0"/>
              <a:t>方案</a:t>
            </a:r>
            <a:r>
              <a:rPr lang="zh-CN" altLang="zh-CN" b="1" dirty="0"/>
              <a:t>一：开启</a:t>
            </a:r>
            <a:r>
              <a:rPr lang="en-US" altLang="zh-CN" b="1" dirty="0"/>
              <a:t>Map</a:t>
            </a:r>
            <a:r>
              <a:rPr lang="zh-CN" altLang="zh-CN" b="1" dirty="0"/>
              <a:t>端</a:t>
            </a:r>
            <a:r>
              <a:rPr lang="zh-CN" altLang="zh-CN" b="1" dirty="0" smtClean="0"/>
              <a:t>聚合</a:t>
            </a:r>
            <a:endParaRPr lang="en-US" altLang="zh-CN" b="1" dirty="0" smtClean="0"/>
          </a:p>
          <a:p>
            <a:pPr marL="360363" lvl="1" indent="0">
              <a:buNone/>
            </a:pP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hive.map.aggr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zh-CN" dirty="0"/>
              <a:t>通过</a:t>
            </a:r>
            <a:r>
              <a:rPr lang="zh-CN" altLang="zh-CN" dirty="0" smtClean="0"/>
              <a:t>减少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数据量和</a:t>
            </a:r>
            <a:r>
              <a:rPr lang="en-US" altLang="zh-CN" dirty="0" smtClean="0"/>
              <a:t>Reducer</a:t>
            </a:r>
            <a:r>
              <a:rPr lang="zh-CN" altLang="en-US" dirty="0" smtClean="0"/>
              <a:t>阶段的执行时间</a:t>
            </a:r>
            <a:r>
              <a:rPr lang="zh-CN" altLang="zh-CN" dirty="0" smtClean="0"/>
              <a:t>，</a:t>
            </a:r>
            <a:r>
              <a:rPr lang="zh-CN" altLang="zh-CN" dirty="0"/>
              <a:t>避免每个</a:t>
            </a:r>
            <a:r>
              <a:rPr lang="en-US" altLang="zh-CN" dirty="0"/>
              <a:t>Task</a:t>
            </a:r>
            <a:r>
              <a:rPr lang="zh-CN" altLang="zh-CN" dirty="0"/>
              <a:t>数据差异过大导致数据</a:t>
            </a:r>
            <a:r>
              <a:rPr lang="zh-CN" altLang="zh-CN" dirty="0" smtClean="0"/>
              <a:t>倾斜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b="1" dirty="0" smtClean="0"/>
          </a:p>
          <a:p>
            <a:pPr lvl="0"/>
            <a:r>
              <a:rPr lang="zh-CN" altLang="zh-CN" b="1" dirty="0"/>
              <a:t>方案二：实现随机</a:t>
            </a:r>
            <a:r>
              <a:rPr lang="zh-CN" altLang="zh-CN" b="1" dirty="0" smtClean="0"/>
              <a:t>分区</a:t>
            </a:r>
            <a:endParaRPr lang="en-US" altLang="zh-CN" b="1" dirty="0" smtClean="0"/>
          </a:p>
          <a:p>
            <a:pPr marL="360363" lvl="1" indent="0">
              <a:buNone/>
            </a:pP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table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distribute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by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rand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();</a:t>
            </a:r>
          </a:p>
          <a:p>
            <a:pPr marL="360363" lvl="1" indent="0">
              <a:buNone/>
            </a:pPr>
            <a:r>
              <a:rPr lang="en-US" altLang="zh-CN" dirty="0" smtClean="0"/>
              <a:t>distribute </a:t>
            </a:r>
            <a:r>
              <a:rPr lang="en-US" altLang="zh-CN" dirty="0"/>
              <a:t>by</a:t>
            </a:r>
            <a:r>
              <a:rPr lang="zh-CN" altLang="en-US" dirty="0"/>
              <a:t>用于指定</a:t>
            </a:r>
            <a:r>
              <a:rPr lang="zh-CN" altLang="en-US" dirty="0" smtClean="0"/>
              <a:t>底层按照</a:t>
            </a:r>
            <a:r>
              <a:rPr lang="zh-CN" altLang="en-US" dirty="0"/>
              <a:t>哪个字段作为</a:t>
            </a:r>
            <a:r>
              <a:rPr lang="en-US" altLang="zh-CN" dirty="0"/>
              <a:t>Key</a:t>
            </a:r>
            <a:r>
              <a:rPr lang="zh-CN" altLang="en-US" dirty="0"/>
              <a:t>实现分区、分组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en-US" dirty="0" smtClean="0"/>
              <a:t>通过</a:t>
            </a:r>
            <a:r>
              <a:rPr lang="en-US" altLang="zh-CN" dirty="0"/>
              <a:t>rank</a:t>
            </a:r>
            <a:r>
              <a:rPr lang="zh-CN" altLang="en-US" dirty="0"/>
              <a:t>函数随机值实现随机分区，避免数据倾斜</a:t>
            </a:r>
          </a:p>
          <a:p>
            <a:pPr lvl="1"/>
            <a:endParaRPr lang="zh-CN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</a:t>
            </a:r>
            <a:r>
              <a:rPr lang="en-US" altLang="zh-CN" dirty="0"/>
              <a:t>Group </a:t>
            </a:r>
            <a:r>
              <a:rPr lang="en-US" altLang="zh-CN" dirty="0" smtClean="0"/>
              <a:t>by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Count(distinct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073912" cy="4219575"/>
          </a:xfrm>
        </p:spPr>
        <p:txBody>
          <a:bodyPr/>
          <a:lstStyle/>
          <a:p>
            <a:pPr lvl="0"/>
            <a:r>
              <a:rPr lang="zh-CN" altLang="zh-CN" b="1" dirty="0" smtClean="0"/>
              <a:t>方案</a:t>
            </a:r>
            <a:r>
              <a:rPr lang="zh-CN" altLang="zh-CN" b="1" dirty="0"/>
              <a:t>三</a:t>
            </a:r>
            <a:r>
              <a:rPr lang="zh-CN" altLang="zh-CN" b="1" dirty="0" smtClean="0"/>
              <a:t>：</a:t>
            </a:r>
            <a:r>
              <a:rPr lang="zh-CN" altLang="en-US" b="1" dirty="0" smtClean="0"/>
              <a:t>数据倾斜时自动负载均衡</a:t>
            </a:r>
            <a:endParaRPr lang="en-US" altLang="zh-CN" b="1" dirty="0" smtClean="0"/>
          </a:p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hive.groupby.skewindata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 smtClean="0"/>
              <a:t>开启</a:t>
            </a:r>
            <a:r>
              <a:rPr lang="zh-CN" altLang="en-US" dirty="0"/>
              <a:t>该参数以后，当前程序会自动通过两</a:t>
            </a:r>
            <a:r>
              <a:rPr lang="zh-CN" altLang="en-US" dirty="0" smtClean="0"/>
              <a:t>个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来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en-US" dirty="0" smtClean="0"/>
              <a:t>第一</a:t>
            </a:r>
            <a:r>
              <a:rPr lang="zh-CN" altLang="en-US" dirty="0"/>
              <a:t>个</a:t>
            </a:r>
            <a:r>
              <a:rPr lang="en-US" altLang="zh-CN" dirty="0"/>
              <a:t>MapReduce</a:t>
            </a:r>
            <a:r>
              <a:rPr lang="zh-CN" altLang="en-US" dirty="0"/>
              <a:t>自动进行</a:t>
            </a:r>
            <a:r>
              <a:rPr lang="zh-CN" altLang="en-US" dirty="0" smtClean="0"/>
              <a:t>随机</a:t>
            </a:r>
            <a:r>
              <a:rPr lang="zh-CN" altLang="en-US" dirty="0" smtClean="0"/>
              <a:t>分布到</a:t>
            </a:r>
            <a:r>
              <a:rPr lang="en-US" altLang="zh-CN" dirty="0" smtClean="0"/>
              <a:t>Reducer</a:t>
            </a:r>
            <a:r>
              <a:rPr lang="zh-CN" altLang="en-US" dirty="0" smtClean="0"/>
              <a:t>中，每个</a:t>
            </a:r>
            <a:r>
              <a:rPr lang="en-US" altLang="zh-CN" dirty="0" smtClean="0"/>
              <a:t>Reducer</a:t>
            </a:r>
            <a:r>
              <a:rPr lang="zh-CN" altLang="en-US" dirty="0" smtClean="0"/>
              <a:t>做部分聚合操作，输出结果</a:t>
            </a:r>
            <a:endParaRPr lang="zh-CN" altLang="en-US" dirty="0"/>
          </a:p>
          <a:p>
            <a:pPr marL="360363" lvl="1" indent="0">
              <a:buNone/>
            </a:pPr>
            <a:r>
              <a:rPr lang="zh-CN" altLang="en-US" dirty="0" smtClean="0"/>
              <a:t>第二</a:t>
            </a:r>
            <a:r>
              <a:rPr lang="zh-CN" altLang="en-US" dirty="0"/>
              <a:t>个</a:t>
            </a:r>
            <a:r>
              <a:rPr lang="en-US" altLang="zh-CN" dirty="0"/>
              <a:t>MapReduce</a:t>
            </a:r>
            <a:r>
              <a:rPr lang="zh-CN" altLang="en-US" dirty="0" smtClean="0"/>
              <a:t>将上一步聚合</a:t>
            </a:r>
            <a:r>
              <a:rPr lang="zh-CN" altLang="en-US" dirty="0"/>
              <a:t>的结果再按照</a:t>
            </a:r>
            <a:r>
              <a:rPr lang="zh-CN" altLang="en-US" dirty="0" smtClean="0"/>
              <a:t>业务（</a:t>
            </a:r>
            <a:r>
              <a:rPr lang="en-US" altLang="zh-CN" dirty="0" smtClean="0"/>
              <a:t>group by key</a:t>
            </a:r>
            <a:r>
              <a:rPr lang="zh-CN" altLang="en-US" dirty="0" smtClean="0"/>
              <a:t>）进行</a:t>
            </a:r>
            <a:r>
              <a:rPr lang="zh-CN" altLang="en-US" dirty="0"/>
              <a:t>处理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保证相同的分布到一起，最终聚合</a:t>
            </a:r>
            <a:r>
              <a:rPr lang="zh-CN" altLang="en-US" dirty="0" smtClean="0"/>
              <a:t>得到</a:t>
            </a:r>
            <a:r>
              <a:rPr lang="zh-CN" altLang="en-US" dirty="0"/>
              <a:t>结果</a:t>
            </a: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</a:t>
            </a:r>
            <a:r>
              <a:rPr lang="en-US" altLang="zh-CN" dirty="0"/>
              <a:t>Group </a:t>
            </a:r>
            <a:r>
              <a:rPr lang="en-US" altLang="zh-CN" dirty="0" smtClean="0"/>
              <a:t>by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Count(distinct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4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操作时，</a:t>
            </a:r>
            <a:r>
              <a:rPr lang="zh-CN" altLang="zh-CN" dirty="0" smtClean="0"/>
              <a:t>如果</a:t>
            </a:r>
            <a:r>
              <a:rPr lang="zh-CN" altLang="zh-CN" dirty="0"/>
              <a:t>两张表比较大，无法实现</a:t>
            </a:r>
            <a:r>
              <a:rPr lang="en-US" altLang="zh-CN" dirty="0"/>
              <a:t>Map Join</a:t>
            </a:r>
            <a:r>
              <a:rPr lang="zh-CN" altLang="zh-CN" dirty="0"/>
              <a:t>，只能走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>
                <a:solidFill>
                  <a:srgbClr val="FF0000"/>
                </a:solidFill>
              </a:rPr>
              <a:t>，那么当关联字段中某一种值过多的时候依旧会导致数据倾斜的</a:t>
            </a:r>
            <a:r>
              <a:rPr lang="zh-CN" altLang="zh-CN" dirty="0" smtClean="0">
                <a:solidFill>
                  <a:srgbClr val="FF0000"/>
                </a:solidFill>
              </a:rPr>
              <a:t>问题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面对</a:t>
            </a:r>
            <a:r>
              <a:rPr lang="en-US" altLang="zh-CN" dirty="0"/>
              <a:t>Join</a:t>
            </a:r>
            <a:r>
              <a:rPr lang="zh-CN" altLang="zh-CN" dirty="0"/>
              <a:t>产生的数据倾斜</a:t>
            </a:r>
            <a:r>
              <a:rPr lang="zh-CN" altLang="zh-CN" dirty="0" smtClean="0"/>
              <a:t>，核心</a:t>
            </a:r>
            <a:r>
              <a:rPr lang="zh-CN" altLang="zh-CN" dirty="0"/>
              <a:t>的思想是</a:t>
            </a:r>
            <a:r>
              <a:rPr lang="zh-CN" altLang="zh-CN" dirty="0">
                <a:solidFill>
                  <a:srgbClr val="FF0000"/>
                </a:solidFill>
              </a:rPr>
              <a:t>尽量避免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>
                <a:solidFill>
                  <a:srgbClr val="FF0000"/>
                </a:solidFill>
              </a:rPr>
              <a:t>的产生</a:t>
            </a:r>
            <a:r>
              <a:rPr lang="zh-CN" altLang="zh-CN" dirty="0"/>
              <a:t>，优先使用</a:t>
            </a:r>
            <a:r>
              <a:rPr lang="en-US" altLang="zh-CN" dirty="0"/>
              <a:t>Map Join</a:t>
            </a:r>
            <a:r>
              <a:rPr lang="zh-CN" altLang="zh-CN" dirty="0"/>
              <a:t>来</a:t>
            </a:r>
            <a:r>
              <a:rPr lang="zh-CN" altLang="zh-CN" dirty="0" smtClean="0"/>
              <a:t>实现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但</a:t>
            </a:r>
            <a:r>
              <a:rPr lang="zh-CN" altLang="zh-CN" dirty="0"/>
              <a:t>往往很多的</a:t>
            </a:r>
            <a:r>
              <a:rPr lang="en-US" altLang="zh-CN" dirty="0"/>
              <a:t>Join</a:t>
            </a:r>
            <a:r>
              <a:rPr lang="zh-CN" altLang="zh-CN" dirty="0"/>
              <a:t>场景不满足</a:t>
            </a:r>
            <a:r>
              <a:rPr lang="en-US" altLang="zh-CN" dirty="0"/>
              <a:t>Map Join</a:t>
            </a:r>
            <a:r>
              <a:rPr lang="zh-CN" altLang="zh-CN" dirty="0"/>
              <a:t>的需求，</a:t>
            </a:r>
            <a:r>
              <a:rPr lang="zh-CN" altLang="zh-CN" dirty="0" smtClean="0"/>
              <a:t>那么可以</a:t>
            </a:r>
            <a:r>
              <a:rPr lang="zh-CN" altLang="zh-CN" dirty="0"/>
              <a:t>以下几种方案来解决</a:t>
            </a:r>
            <a:r>
              <a:rPr lang="en-US" altLang="zh-CN" dirty="0"/>
              <a:t>Join</a:t>
            </a:r>
            <a:r>
              <a:rPr lang="zh-CN" altLang="zh-CN" dirty="0"/>
              <a:t>产生的数据倾斜问题</a:t>
            </a:r>
            <a:r>
              <a:rPr lang="zh-CN" altLang="zh-CN" dirty="0" smtClean="0"/>
              <a:t>：</a:t>
            </a:r>
            <a:endParaRPr lang="zh-CN" altLang="en-US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-Join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 smtClean="0"/>
              <a:t>方案</a:t>
            </a:r>
            <a:r>
              <a:rPr lang="zh-CN" altLang="en-US" b="1" dirty="0"/>
              <a:t>一</a:t>
            </a:r>
            <a:r>
              <a:rPr lang="zh-CN" altLang="zh-CN" b="1" dirty="0" smtClean="0"/>
              <a:t>：</a:t>
            </a:r>
            <a:r>
              <a:rPr lang="zh-CN" altLang="zh-CN" b="1" dirty="0"/>
              <a:t>提前过滤，将大数据变成小数据，实现</a:t>
            </a:r>
            <a:r>
              <a:rPr lang="en-US" altLang="zh-CN" b="1" dirty="0"/>
              <a:t>Map </a:t>
            </a:r>
            <a:r>
              <a:rPr lang="en-US" altLang="zh-CN" b="1" dirty="0" smtClean="0"/>
              <a:t>Join</a:t>
            </a:r>
          </a:p>
          <a:p>
            <a:pPr lvl="1"/>
            <a:endParaRPr lang="zh-CN" altLang="en-US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-Join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890130" y="2767734"/>
            <a:ext cx="619598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.value1,b.value2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table1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table2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.ds&gt;=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'20181201'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.ds&lt;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'20190101'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5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 smtClean="0"/>
              <a:t>方案</a:t>
            </a:r>
            <a:r>
              <a:rPr lang="zh-CN" altLang="en-US" b="1" dirty="0" smtClean="0"/>
              <a:t>二</a:t>
            </a:r>
            <a:r>
              <a:rPr lang="zh-CN" altLang="zh-CN" b="1" dirty="0" smtClean="0"/>
              <a:t>：</a:t>
            </a:r>
            <a:r>
              <a:rPr lang="zh-CN" altLang="en-US" b="1" dirty="0"/>
              <a:t>使用</a:t>
            </a:r>
            <a:r>
              <a:rPr lang="en-US" altLang="zh-CN" b="1" dirty="0"/>
              <a:t>Bucket </a:t>
            </a:r>
            <a:r>
              <a:rPr lang="en-US" altLang="zh-CN" b="1" dirty="0" smtClean="0"/>
              <a:t>Join</a:t>
            </a:r>
          </a:p>
          <a:p>
            <a:pPr marL="360363" lvl="1" indent="0">
              <a:buNone/>
            </a:pPr>
            <a:r>
              <a:rPr lang="zh-CN" altLang="zh-CN" dirty="0"/>
              <a:t>如果使用方案</a:t>
            </a:r>
            <a:r>
              <a:rPr lang="zh-CN" altLang="zh-CN" dirty="0" smtClean="0"/>
              <a:t>一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过滤</a:t>
            </a:r>
            <a:r>
              <a:rPr lang="zh-CN" altLang="zh-CN" dirty="0"/>
              <a:t>后的数据依旧是一张大表，那么最后的</a:t>
            </a:r>
            <a:r>
              <a:rPr lang="en-US" altLang="zh-CN" dirty="0"/>
              <a:t>Join</a:t>
            </a:r>
            <a:r>
              <a:rPr lang="zh-CN" altLang="zh-CN" dirty="0"/>
              <a:t>依旧是一个</a:t>
            </a:r>
            <a:r>
              <a:rPr lang="en-US" altLang="zh-CN" dirty="0"/>
              <a:t>Reduce Join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这种场景下</a:t>
            </a:r>
            <a:r>
              <a:rPr lang="zh-CN" altLang="zh-CN" dirty="0" smtClean="0"/>
              <a:t>，可以</a:t>
            </a:r>
            <a:r>
              <a:rPr lang="zh-CN" altLang="zh-CN" dirty="0"/>
              <a:t>将两张表的数据构建为桶表，实现</a:t>
            </a:r>
            <a:r>
              <a:rPr lang="en-US" altLang="zh-CN" dirty="0"/>
              <a:t>Bucket Map Join</a:t>
            </a:r>
            <a:r>
              <a:rPr lang="zh-CN" altLang="zh-CN" dirty="0"/>
              <a:t>，避免数据</a:t>
            </a:r>
            <a:r>
              <a:rPr lang="zh-CN" altLang="zh-CN" dirty="0" smtClean="0"/>
              <a:t>倾斜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pPr lvl="0"/>
            <a:r>
              <a:rPr lang="zh-CN" altLang="zh-CN" b="1" dirty="0"/>
              <a:t>方案</a:t>
            </a:r>
            <a:r>
              <a:rPr lang="zh-CN" altLang="en-US" b="1" dirty="0"/>
              <a:t>三</a:t>
            </a:r>
            <a:r>
              <a:rPr lang="zh-CN" altLang="zh-CN" b="1" dirty="0"/>
              <a:t>：使用</a:t>
            </a:r>
            <a:r>
              <a:rPr lang="en-US" altLang="zh-CN" b="1" dirty="0"/>
              <a:t>Skew Join</a:t>
            </a:r>
          </a:p>
          <a:p>
            <a:pPr marL="360363" lvl="1" indent="0">
              <a:buNone/>
            </a:pPr>
            <a:r>
              <a:rPr lang="en-US" altLang="zh-CN" dirty="0"/>
              <a:t>Skew Join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中一种专门为了避免数据倾斜而设计的特殊的</a:t>
            </a:r>
            <a:r>
              <a:rPr lang="en-US" altLang="zh-CN" dirty="0"/>
              <a:t>Join</a:t>
            </a:r>
            <a:r>
              <a:rPr lang="zh-CN" altLang="en-US" dirty="0"/>
              <a:t>过程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这种</a:t>
            </a:r>
            <a:r>
              <a:rPr lang="en-US" altLang="zh-CN" dirty="0"/>
              <a:t>Join</a:t>
            </a:r>
            <a:r>
              <a:rPr lang="zh-CN" altLang="en-US" dirty="0"/>
              <a:t>的原理是将</a:t>
            </a:r>
            <a:r>
              <a:rPr lang="en-US" altLang="zh-CN" dirty="0"/>
              <a:t>Map Join</a:t>
            </a:r>
            <a:r>
              <a:rPr lang="zh-CN" altLang="en-US" dirty="0"/>
              <a:t>和</a:t>
            </a:r>
            <a:r>
              <a:rPr lang="en-US" altLang="zh-CN" dirty="0"/>
              <a:t>Reduce Join</a:t>
            </a:r>
            <a:r>
              <a:rPr lang="zh-CN" altLang="en-US" dirty="0"/>
              <a:t>进行合并，如果</a:t>
            </a:r>
            <a:r>
              <a:rPr lang="zh-CN" altLang="en-US" dirty="0">
                <a:solidFill>
                  <a:srgbClr val="FF0000"/>
                </a:solidFill>
              </a:rPr>
              <a:t>某个值出现了数据倾斜</a:t>
            </a:r>
            <a:r>
              <a:rPr lang="zh-CN" altLang="en-US" dirty="0"/>
              <a:t>，就会将</a:t>
            </a:r>
            <a:r>
              <a:rPr lang="zh-CN" altLang="en-US" dirty="0">
                <a:solidFill>
                  <a:srgbClr val="FF0000"/>
                </a:solidFill>
              </a:rPr>
              <a:t>产生数据倾斜的数据单独使用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en-US" dirty="0">
                <a:solidFill>
                  <a:srgbClr val="FF0000"/>
                </a:solidFill>
              </a:rPr>
              <a:t>来实现</a:t>
            </a:r>
            <a:endParaRPr lang="en-US" altLang="zh-CN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r>
              <a:rPr lang="zh-CN" altLang="en-US" dirty="0"/>
              <a:t>其他</a:t>
            </a:r>
            <a:r>
              <a:rPr lang="zh-CN" altLang="en-US" dirty="0">
                <a:solidFill>
                  <a:srgbClr val="FF0000"/>
                </a:solidFill>
              </a:rPr>
              <a:t>没有产生数据倾斜的数据由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en-US" dirty="0"/>
              <a:t>来实现，这样就避免了</a:t>
            </a:r>
            <a:r>
              <a:rPr lang="en-US" altLang="zh-CN" dirty="0"/>
              <a:t>Reduce Join</a:t>
            </a:r>
            <a:r>
              <a:rPr lang="zh-CN" altLang="en-US" dirty="0"/>
              <a:t>中产生数据倾斜的问题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最终将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en-US" dirty="0">
                <a:solidFill>
                  <a:srgbClr val="FF0000"/>
                </a:solidFill>
              </a:rPr>
              <a:t>的结果和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en-US" dirty="0">
                <a:solidFill>
                  <a:srgbClr val="FF0000"/>
                </a:solidFill>
              </a:rPr>
              <a:t>的结果进行</a:t>
            </a:r>
            <a:r>
              <a:rPr lang="en-US" altLang="zh-CN" dirty="0">
                <a:solidFill>
                  <a:srgbClr val="FF0000"/>
                </a:solidFill>
              </a:rPr>
              <a:t>Union</a:t>
            </a:r>
            <a:r>
              <a:rPr lang="zh-CN" altLang="en-US" dirty="0">
                <a:solidFill>
                  <a:srgbClr val="FF0000"/>
                </a:solidFill>
              </a:rPr>
              <a:t>合并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dirty="0"/>
          </a:p>
          <a:p>
            <a:pPr lvl="1"/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-Join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 smtClean="0"/>
              <a:t>方案</a:t>
            </a:r>
            <a:r>
              <a:rPr lang="zh-CN" altLang="en-US" b="1" dirty="0"/>
              <a:t>三</a:t>
            </a:r>
            <a:r>
              <a:rPr lang="zh-CN" altLang="zh-CN" b="1" dirty="0" smtClean="0"/>
              <a:t>：</a:t>
            </a:r>
            <a:r>
              <a:rPr lang="zh-CN" altLang="zh-CN" b="1" dirty="0"/>
              <a:t>使用</a:t>
            </a:r>
            <a:r>
              <a:rPr lang="en-US" altLang="zh-CN" b="1" dirty="0"/>
              <a:t>Skew Join</a:t>
            </a:r>
            <a:endParaRPr lang="en-US" altLang="zh-CN" b="1" dirty="0" smtClean="0"/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原理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endParaRPr lang="zh-CN" altLang="en-US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-Join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 descr="F:\工作\02.授课\02.上海大数据\Day22_总结与扩展\02_随堂笔记\Day22_总结与扩展.assets\image-2020112214593657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5" y="2402540"/>
            <a:ext cx="7172586" cy="4150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3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b="1" dirty="0" smtClean="0"/>
              <a:t>方案</a:t>
            </a:r>
            <a:r>
              <a:rPr lang="zh-CN" altLang="en-US" b="1" dirty="0"/>
              <a:t>三</a:t>
            </a:r>
            <a:r>
              <a:rPr lang="zh-CN" altLang="zh-CN" b="1" dirty="0" smtClean="0"/>
              <a:t>：</a:t>
            </a:r>
            <a:r>
              <a:rPr lang="zh-CN" altLang="zh-CN" b="1" dirty="0"/>
              <a:t>使用</a:t>
            </a:r>
            <a:r>
              <a:rPr lang="en-US" altLang="zh-CN" b="1" dirty="0"/>
              <a:t>Skew Join</a:t>
            </a:r>
            <a:endParaRPr lang="en-US" altLang="zh-CN" b="1" dirty="0" smtClean="0"/>
          </a:p>
          <a:p>
            <a:pPr lvl="1"/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配置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endParaRPr lang="zh-CN" altLang="en-US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数据倾斜</a:t>
            </a:r>
            <a:r>
              <a:rPr lang="en-US" altLang="zh-CN" dirty="0" smtClean="0"/>
              <a:t>-Join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92072" y="2697567"/>
            <a:ext cx="6615953" cy="32821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开启运行过程中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skewjoin</a:t>
            </a:r>
            <a:b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hive.optimize.skewjoin=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如果这个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key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的出现的次数超过这个范围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hive.skewjoin.key=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100000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在编译时判断是否会产生数据倾斜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hive.optimize.skewjoin.compiletime=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不合并，提升性能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hive.optimize.union.remove=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的底层走的是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，必须开启这个属性，才能实现不合并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mapreduce.input.fileinputformat.input.dir.recursive=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4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Hive3</a:t>
            </a:r>
            <a:r>
              <a:rPr lang="zh-CN" altLang="en-US" dirty="0">
                <a:solidFill>
                  <a:schemeClr val="tx1"/>
                </a:solidFill>
              </a:rPr>
              <a:t>新特性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 on Tez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Hive LLAP</a:t>
            </a:r>
            <a:r>
              <a:rPr lang="zh-CN" altLang="en-US" dirty="0" smtClean="0">
                <a:solidFill>
                  <a:schemeClr val="tx1"/>
                </a:solidFill>
              </a:rPr>
              <a:t>更新</a:t>
            </a:r>
            <a:endParaRPr lang="en-US" altLang="zh-CN" dirty="0" smtClean="0"/>
          </a:p>
          <a:p>
            <a:r>
              <a:rPr lang="en-US" altLang="zh-CN" dirty="0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99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/>
              <a:t>当执行查询计划时，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会使用表的最后一级目录作为底层处理数据的输入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630830" y="4850526"/>
            <a:ext cx="4141695" cy="10168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758512" y="2810055"/>
            <a:ext cx="5014013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24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号的登录人数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cnt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'2021-03-24'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2289372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/>
              <a:t>底层</a:t>
            </a:r>
            <a:r>
              <a:rPr lang="zh-CN" altLang="zh-CN" dirty="0"/>
              <a:t>的计算由分布式计算框架实现，</a:t>
            </a:r>
            <a:r>
              <a:rPr lang="zh-CN" altLang="zh-CN" dirty="0" smtClean="0"/>
              <a:t>目前支持</a:t>
            </a:r>
            <a:r>
              <a:rPr lang="zh-CN" altLang="en-US" dirty="0"/>
              <a:t>三种</a:t>
            </a:r>
            <a:r>
              <a:rPr lang="zh-CN" altLang="zh-CN" dirty="0" smtClean="0"/>
              <a:t>计算</a:t>
            </a:r>
            <a:r>
              <a:rPr lang="zh-CN" altLang="zh-CN" dirty="0"/>
              <a:t>引擎，分别是</a:t>
            </a:r>
            <a:r>
              <a:rPr lang="en-US" altLang="zh-CN" dirty="0"/>
              <a:t>MapReduce</a:t>
            </a:r>
            <a:r>
              <a:rPr lang="zh-CN" altLang="zh-CN" dirty="0"/>
              <a:t>、</a:t>
            </a:r>
            <a:r>
              <a:rPr lang="en-US" altLang="zh-CN" dirty="0"/>
              <a:t>Tez</a:t>
            </a:r>
            <a:r>
              <a:rPr lang="zh-CN" altLang="zh-CN" dirty="0"/>
              <a:t>、</a:t>
            </a:r>
            <a:r>
              <a:rPr lang="en-US" altLang="zh-CN" dirty="0"/>
              <a:t>Spark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zh-CN" dirty="0"/>
              <a:t>中</a:t>
            </a:r>
            <a:r>
              <a:rPr lang="zh-CN" altLang="zh-CN" dirty="0">
                <a:solidFill>
                  <a:srgbClr val="FF0000"/>
                </a:solidFill>
              </a:rPr>
              <a:t>默认的计算引擎是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zh-CN" dirty="0"/>
              <a:t>，由</a:t>
            </a:r>
            <a:r>
              <a:rPr lang="en-US" altLang="zh-CN" dirty="0">
                <a:solidFill>
                  <a:srgbClr val="FF0000"/>
                </a:solidFill>
              </a:rPr>
              <a:t>hive.execution.engine</a:t>
            </a:r>
            <a:r>
              <a:rPr lang="zh-CN" altLang="zh-CN" dirty="0"/>
              <a:t>参数属性控制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</a:t>
            </a:r>
            <a:r>
              <a:rPr lang="zh-CN" altLang="en-US" dirty="0" smtClean="0"/>
              <a:t>执行</a:t>
            </a:r>
            <a:r>
              <a:rPr lang="zh-CN" altLang="en-US" dirty="0" smtClean="0"/>
              <a:t>引擎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2" descr="Hive Introd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70" y="3049355"/>
            <a:ext cx="5538243" cy="34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2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2289372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/>
              <a:t>从</a:t>
            </a:r>
            <a:r>
              <a:rPr lang="en-US" altLang="zh-CN" dirty="0"/>
              <a:t>2.x</a:t>
            </a:r>
            <a:r>
              <a:rPr lang="zh-CN" altLang="zh-CN" dirty="0"/>
              <a:t>版本开始就</a:t>
            </a:r>
            <a:r>
              <a:rPr lang="zh-CN" altLang="zh-CN" dirty="0" smtClean="0"/>
              <a:t>提示</a:t>
            </a:r>
            <a:r>
              <a:rPr lang="zh-CN" altLang="en-US" dirty="0">
                <a:solidFill>
                  <a:srgbClr val="FF0000"/>
                </a:solidFill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</a:rPr>
              <a:t>推荐使用</a:t>
            </a:r>
            <a:r>
              <a:rPr lang="en-US" altLang="zh-CN" dirty="0" smtClean="0">
                <a:solidFill>
                  <a:srgbClr val="FF0000"/>
                </a:solidFill>
              </a:rPr>
              <a:t>MR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zh-CN" altLang="zh-CN" dirty="0" smtClean="0">
                <a:solidFill>
                  <a:srgbClr val="FF0000"/>
                </a:solidFill>
              </a:rPr>
              <a:t>未来</a:t>
            </a:r>
            <a:r>
              <a:rPr lang="zh-CN" altLang="zh-CN" dirty="0">
                <a:solidFill>
                  <a:srgbClr val="FF0000"/>
                </a:solidFill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</a:rPr>
              <a:t>版本</a:t>
            </a:r>
            <a:r>
              <a:rPr lang="zh-CN" altLang="en-US" dirty="0" smtClean="0">
                <a:solidFill>
                  <a:srgbClr val="FF0000"/>
                </a:solidFill>
              </a:rPr>
              <a:t>可能不能使用了</a:t>
            </a:r>
            <a:r>
              <a:rPr lang="zh-CN" altLang="zh-CN" dirty="0" smtClean="0"/>
              <a:t>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r>
              <a:rPr lang="en-US" altLang="zh-CN" dirty="0">
                <a:solidFill>
                  <a:srgbClr val="FF0000"/>
                </a:solidFill>
              </a:rPr>
              <a:t>Tez</a:t>
            </a:r>
            <a:r>
              <a:rPr lang="zh-CN" altLang="zh-CN" dirty="0">
                <a:solidFill>
                  <a:srgbClr val="FF0000"/>
                </a:solidFill>
              </a:rPr>
              <a:t>或者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zh-CN" dirty="0"/>
              <a:t>引擎来代替</a:t>
            </a:r>
            <a:r>
              <a:rPr lang="en-US" altLang="zh-CN" dirty="0"/>
              <a:t>MapReduce</a:t>
            </a:r>
            <a:r>
              <a:rPr lang="zh-CN" altLang="zh-CN" dirty="0"/>
              <a:t>计算。如果依旧要使用</a:t>
            </a:r>
            <a:r>
              <a:rPr lang="en-US" altLang="zh-CN" dirty="0"/>
              <a:t>MapReduce</a:t>
            </a:r>
            <a:r>
              <a:rPr lang="zh-CN" altLang="zh-CN" dirty="0"/>
              <a:t>，需要使用</a:t>
            </a:r>
            <a:r>
              <a:rPr lang="en-US" altLang="zh-CN" dirty="0"/>
              <a:t>Hive</a:t>
            </a:r>
            <a:r>
              <a:rPr lang="zh-CN" altLang="zh-CN" dirty="0"/>
              <a:t>的</a:t>
            </a:r>
            <a:r>
              <a:rPr lang="en-US" altLang="zh-CN" dirty="0"/>
              <a:t>1.x</a:t>
            </a:r>
            <a:r>
              <a:rPr lang="zh-CN" altLang="zh-CN" dirty="0"/>
              <a:t>版本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通过实测发现，当下</a:t>
            </a:r>
            <a:r>
              <a:rPr lang="en-US" altLang="zh-CN" dirty="0" smtClean="0"/>
              <a:t>Hive3.1.2</a:t>
            </a:r>
            <a:r>
              <a:rPr lang="zh-CN" altLang="en-US" dirty="0" smtClean="0"/>
              <a:t>版本默认引擎依然是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实际使用</a:t>
            </a:r>
            <a:r>
              <a:rPr lang="en-US" altLang="zh-CN" dirty="0"/>
              <a:t>Hive</a:t>
            </a:r>
            <a:r>
              <a:rPr lang="zh-CN" altLang="en-US" dirty="0"/>
              <a:t>的过程中</a:t>
            </a:r>
            <a:r>
              <a:rPr lang="zh-CN" altLang="en-US" dirty="0" smtClean="0"/>
              <a:t>，建议</a:t>
            </a:r>
            <a:r>
              <a:rPr lang="zh-CN" altLang="en-US" dirty="0"/>
              <a:t>将</a:t>
            </a:r>
            <a:r>
              <a:rPr lang="en-US" altLang="zh-CN" dirty="0"/>
              <a:t>Hive</a:t>
            </a:r>
            <a:r>
              <a:rPr lang="zh-CN" altLang="en-US" dirty="0"/>
              <a:t>的底层计算引擎更改为</a:t>
            </a:r>
            <a:r>
              <a:rPr lang="en-US" altLang="zh-CN" dirty="0"/>
              <a:t>Tez</a:t>
            </a:r>
            <a:r>
              <a:rPr lang="zh-CN" altLang="en-US" dirty="0"/>
              <a:t>或者</a:t>
            </a:r>
            <a:r>
              <a:rPr lang="en-US" altLang="zh-CN" dirty="0"/>
              <a:t>Spark</a:t>
            </a:r>
            <a:r>
              <a:rPr lang="zh-CN" altLang="en-US" dirty="0"/>
              <a:t>引擎。</a:t>
            </a:r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</a:t>
            </a:r>
            <a:r>
              <a:rPr lang="zh-CN" altLang="en-US" dirty="0" smtClean="0"/>
              <a:t>执行</a:t>
            </a:r>
            <a:r>
              <a:rPr lang="zh-CN" altLang="en-US" dirty="0" smtClean="0"/>
              <a:t>引擎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1938" y="3360786"/>
            <a:ext cx="8767482" cy="89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92D050"/>
                </a:solidFill>
                <a:latin typeface="微软雅黑 Light" panose="020B0502040204020203" pitchFamily="34" charset="-122"/>
                <a:cs typeface="Times New Roman" panose="02020603050405020304" pitchFamily="18" charset="0"/>
              </a:rPr>
              <a:t>WARN  : Hive-on-MR is deprecated in Hive 2 and may not be available in the future versions. Consider using a different execution engine (i.e. spark, tez) or using Hive 1.X releases.</a:t>
            </a:r>
            <a:endParaRPr lang="zh-CN" altLang="en-US" sz="1400" dirty="0">
              <a:solidFill>
                <a:srgbClr val="92D05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88" y="4382038"/>
            <a:ext cx="8686367" cy="21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Tez</a:t>
            </a:r>
            <a:r>
              <a:rPr lang="zh-CN" altLang="zh-CN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Apache</a:t>
            </a:r>
            <a:r>
              <a:rPr lang="zh-CN" altLang="zh-CN" dirty="0">
                <a:solidFill>
                  <a:schemeClr val="tx1"/>
                </a:solidFill>
              </a:rPr>
              <a:t>社区中的一种支持</a:t>
            </a:r>
            <a:r>
              <a:rPr lang="en-US" altLang="zh-CN" dirty="0">
                <a:solidFill>
                  <a:srgbClr val="92D050"/>
                </a:solidFill>
              </a:rPr>
              <a:t>DAG</a:t>
            </a:r>
            <a:r>
              <a:rPr lang="zh-CN" altLang="zh-CN" dirty="0">
                <a:solidFill>
                  <a:srgbClr val="92D050"/>
                </a:solidFill>
              </a:rPr>
              <a:t>作业</a:t>
            </a:r>
            <a:r>
              <a:rPr lang="zh-CN" altLang="zh-CN" dirty="0">
                <a:solidFill>
                  <a:schemeClr val="tx1"/>
                </a:solidFill>
              </a:rPr>
              <a:t>的开源计算</a:t>
            </a:r>
            <a:r>
              <a:rPr lang="zh-CN" altLang="zh-CN" dirty="0" smtClean="0">
                <a:solidFill>
                  <a:schemeClr val="tx1"/>
                </a:solidFill>
              </a:rPr>
              <a:t>框架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zh-CN" dirty="0" smtClean="0">
                <a:solidFill>
                  <a:schemeClr val="tx1"/>
                </a:solidFill>
              </a:rPr>
              <a:t>可以</a:t>
            </a:r>
            <a:r>
              <a:rPr lang="zh-CN" altLang="zh-CN" dirty="0">
                <a:solidFill>
                  <a:schemeClr val="tx1"/>
                </a:solidFill>
              </a:rPr>
              <a:t>将多个有依赖的作业转换为一个作业从而大幅提升</a:t>
            </a:r>
            <a:r>
              <a:rPr lang="en-US" altLang="zh-CN" dirty="0">
                <a:solidFill>
                  <a:schemeClr val="tx1"/>
                </a:solidFill>
              </a:rPr>
              <a:t>DAG</a:t>
            </a:r>
            <a:r>
              <a:rPr lang="zh-CN" altLang="zh-CN" dirty="0">
                <a:solidFill>
                  <a:schemeClr val="tx1"/>
                </a:solidFill>
              </a:rPr>
              <a:t>作业的</a:t>
            </a:r>
            <a:r>
              <a:rPr lang="zh-CN" altLang="zh-CN" dirty="0" smtClean="0">
                <a:solidFill>
                  <a:schemeClr val="tx1"/>
                </a:solidFill>
              </a:rPr>
              <a:t>性能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zh-CN" dirty="0" smtClean="0">
                <a:solidFill>
                  <a:schemeClr val="tx1"/>
                </a:solidFill>
              </a:rPr>
              <a:t>最终</a:t>
            </a:r>
            <a:r>
              <a:rPr lang="en-US" altLang="zh-CN" dirty="0">
                <a:solidFill>
                  <a:schemeClr val="tx1"/>
                </a:solidFill>
              </a:rPr>
              <a:t>Tez</a:t>
            </a:r>
            <a:r>
              <a:rPr lang="zh-CN" altLang="zh-CN" dirty="0">
                <a:solidFill>
                  <a:schemeClr val="tx1"/>
                </a:solidFill>
              </a:rPr>
              <a:t>也会将程序</a:t>
            </a:r>
            <a:r>
              <a:rPr lang="zh-CN" altLang="zh-CN" dirty="0">
                <a:solidFill>
                  <a:srgbClr val="92D050"/>
                </a:solidFill>
              </a:rPr>
              <a:t>提交给</a:t>
            </a:r>
            <a:r>
              <a:rPr lang="en-US" altLang="zh-CN" dirty="0">
                <a:solidFill>
                  <a:srgbClr val="92D050"/>
                </a:solidFill>
              </a:rPr>
              <a:t>YARN</a:t>
            </a:r>
            <a:r>
              <a:rPr lang="zh-CN" altLang="zh-CN" dirty="0">
                <a:solidFill>
                  <a:schemeClr val="tx1"/>
                </a:solidFill>
              </a:rPr>
              <a:t>来实现运行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Tez</a:t>
            </a:r>
            <a:r>
              <a:rPr lang="zh-CN" altLang="zh-CN" dirty="0">
                <a:solidFill>
                  <a:srgbClr val="92D050"/>
                </a:solidFill>
              </a:rPr>
              <a:t>并不直接面向最终用户</a:t>
            </a:r>
            <a:r>
              <a:rPr lang="zh-CN" altLang="zh-CN" dirty="0">
                <a:solidFill>
                  <a:schemeClr val="tx1"/>
                </a:solidFill>
              </a:rPr>
              <a:t>，事实上它允许开发者为最终用户构建性能更快、扩展性更好的应用程序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Apache Tez – Welcome to Apache TEZ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475" y="3384175"/>
            <a:ext cx="60960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lvl="0"/>
            <a:r>
              <a:rPr lang="en-US" altLang="zh-CN" dirty="0" smtClean="0"/>
              <a:t>Tez</a:t>
            </a:r>
            <a:r>
              <a:rPr lang="zh-CN" altLang="zh-CN" dirty="0" smtClean="0"/>
              <a:t>特点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 smtClean="0"/>
              <a:t>灵活</a:t>
            </a:r>
            <a:r>
              <a:rPr lang="zh-CN" altLang="zh-CN" dirty="0"/>
              <a:t>的数据流定义</a:t>
            </a:r>
          </a:p>
          <a:p>
            <a:pPr marL="360363" lvl="1" indent="0">
              <a:buNone/>
            </a:pPr>
            <a:r>
              <a:rPr lang="zh-CN" altLang="zh-CN" dirty="0"/>
              <a:t>灵活的输入、输出、运行时模型</a:t>
            </a:r>
          </a:p>
          <a:p>
            <a:pPr marL="360363" lvl="1" indent="0">
              <a:buNone/>
            </a:pPr>
            <a:r>
              <a:rPr lang="zh-CN" altLang="zh-CN" dirty="0"/>
              <a:t>与数据类型无关</a:t>
            </a:r>
          </a:p>
          <a:p>
            <a:pPr marL="360363" lvl="1" indent="0">
              <a:buNone/>
            </a:pPr>
            <a:r>
              <a:rPr lang="zh-CN" altLang="zh-CN" dirty="0"/>
              <a:t>部署方便简洁</a:t>
            </a:r>
          </a:p>
          <a:p>
            <a:pPr marL="360363" lvl="1" indent="0">
              <a:buNone/>
            </a:pPr>
            <a:r>
              <a:rPr lang="zh-CN" altLang="zh-CN" dirty="0"/>
              <a:t>高性能执行</a:t>
            </a:r>
            <a:r>
              <a:rPr lang="en-US" altLang="zh-CN" dirty="0"/>
              <a:t>: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最佳资源管理</a:t>
            </a:r>
          </a:p>
          <a:p>
            <a:pPr marL="360363" lvl="1" indent="0">
              <a:buNone/>
            </a:pPr>
            <a:r>
              <a:rPr lang="zh-CN" altLang="zh-CN" dirty="0"/>
              <a:t>计划配置动态更新</a:t>
            </a:r>
          </a:p>
          <a:p>
            <a:pPr marL="360363" lvl="1" indent="0">
              <a:buNone/>
            </a:pPr>
            <a:r>
              <a:rPr lang="zh-CN" altLang="zh-CN" dirty="0"/>
              <a:t>动态物理数据流决策</a:t>
            </a:r>
          </a:p>
          <a:p>
            <a:pPr lvl="0"/>
            <a:r>
              <a:rPr lang="zh-CN" altLang="zh-CN" dirty="0"/>
              <a:t>官网：</a:t>
            </a:r>
            <a:r>
              <a:rPr lang="en-US" altLang="zh-CN" u="sng" dirty="0">
                <a:hlinkClick r:id="rId2"/>
              </a:rPr>
              <a:t>http://tez.apache.org/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99696" y="1646134"/>
            <a:ext cx="7704045" cy="40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lvl="0"/>
            <a:r>
              <a:rPr lang="en-US" altLang="zh-CN" dirty="0" smtClean="0"/>
              <a:t>Tez</a:t>
            </a:r>
            <a:r>
              <a:rPr lang="zh-CN" altLang="zh-CN" dirty="0" smtClean="0"/>
              <a:t>整体的</a:t>
            </a:r>
            <a:r>
              <a:rPr lang="zh-CN" altLang="zh-CN" dirty="0"/>
              <a:t>执行过程</a:t>
            </a:r>
            <a:r>
              <a:rPr lang="zh-CN" altLang="zh-CN" dirty="0" smtClean="0"/>
              <a:t>如图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 smtClean="0"/>
              <a:t>Hive</a:t>
            </a:r>
            <a:r>
              <a:rPr lang="zh-CN" altLang="zh-CN" dirty="0" smtClean="0"/>
              <a:t>编译</a:t>
            </a:r>
            <a:r>
              <a:rPr lang="en-US" altLang="zh-CN" dirty="0" smtClean="0"/>
              <a:t>SQL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 smtClean="0"/>
              <a:t>Tez</a:t>
            </a:r>
            <a:r>
              <a:rPr lang="zh-CN" altLang="zh-CN" dirty="0"/>
              <a:t>执行</a:t>
            </a:r>
            <a:r>
              <a:rPr lang="zh-CN" altLang="zh-CN" dirty="0" smtClean="0"/>
              <a:t>查询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 smtClean="0"/>
              <a:t>YARN</a:t>
            </a:r>
            <a:r>
              <a:rPr lang="zh-CN" altLang="zh-CN" dirty="0" smtClean="0"/>
              <a:t>分配资源</a:t>
            </a:r>
            <a:r>
              <a:rPr lang="zh-CN" altLang="en-US" dirty="0" smtClean="0"/>
              <a:t>，支撑</a:t>
            </a:r>
            <a:r>
              <a:rPr lang="en-US" altLang="zh-CN" dirty="0" smtClean="0"/>
              <a:t>Tez</a:t>
            </a:r>
            <a:r>
              <a:rPr lang="zh-CN" altLang="en-US" dirty="0" smtClean="0"/>
              <a:t>执行</a:t>
            </a:r>
            <a:endParaRPr lang="en-US" altLang="zh-CN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 smtClean="0"/>
              <a:t>Hive</a:t>
            </a:r>
            <a:r>
              <a:rPr lang="zh-CN" altLang="en-US" dirty="0" smtClean="0"/>
              <a:t>表数据文件默认存储在</a:t>
            </a:r>
            <a:r>
              <a:rPr lang="en-US" altLang="zh-CN" dirty="0" smtClean="0"/>
              <a:t>HDFS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 smtClean="0"/>
              <a:t>Tez</a:t>
            </a:r>
            <a:r>
              <a:rPr lang="zh-CN" altLang="en-US" dirty="0" smtClean="0"/>
              <a:t>执行完毕</a:t>
            </a:r>
            <a:r>
              <a:rPr lang="zh-CN" altLang="zh-CN" dirty="0" smtClean="0"/>
              <a:t>返回</a:t>
            </a:r>
            <a:r>
              <a:rPr lang="zh-CN" altLang="zh-CN" dirty="0"/>
              <a:t>查询</a:t>
            </a:r>
            <a:r>
              <a:rPr lang="zh-CN" altLang="zh-CN" dirty="0" smtClean="0"/>
              <a:t>结果</a:t>
            </a:r>
            <a:r>
              <a:rPr lang="zh-CN" altLang="en-US" dirty="0" smtClean="0"/>
              <a:t>给</a:t>
            </a:r>
            <a:r>
              <a:rPr lang="en-US" altLang="zh-CN" dirty="0" smtClean="0"/>
              <a:t>Hive</a:t>
            </a:r>
            <a:endParaRPr lang="zh-CN" altLang="zh-CN" dirty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 descr="C:\Users\Frank\Desktop\hive-sql-query-execution-proces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40" y="2179178"/>
            <a:ext cx="3409252" cy="3671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/>
              <a:t>下载</a:t>
            </a:r>
            <a:endParaRPr lang="en-US" altLang="zh-CN" b="1" dirty="0" smtClean="0"/>
          </a:p>
          <a:p>
            <a:pPr lvl="0"/>
            <a:r>
              <a:rPr lang="zh-CN" altLang="zh-CN" dirty="0" smtClean="0"/>
              <a:t>目前官方</a:t>
            </a:r>
            <a:r>
              <a:rPr lang="en-US" altLang="zh-CN" u="sng" dirty="0">
                <a:hlinkClick r:id="rId2"/>
              </a:rPr>
              <a:t>http://archive.apache.org/dist/tez/</a:t>
            </a:r>
            <a:r>
              <a:rPr lang="zh-CN" altLang="zh-CN" dirty="0"/>
              <a:t>最新版本为</a:t>
            </a:r>
            <a:r>
              <a:rPr lang="en-US" altLang="zh-CN" dirty="0"/>
              <a:t>0.9</a:t>
            </a:r>
            <a:r>
              <a:rPr lang="zh-CN" altLang="zh-CN" dirty="0"/>
              <a:t>系列版本，</a:t>
            </a:r>
            <a:r>
              <a:rPr lang="en-US" altLang="zh-CN" dirty="0"/>
              <a:t>0.9</a:t>
            </a:r>
            <a:r>
              <a:rPr lang="zh-CN" altLang="zh-CN" dirty="0"/>
              <a:t>系列版本为针对</a:t>
            </a:r>
            <a:r>
              <a:rPr lang="en-US" altLang="zh-CN" dirty="0"/>
              <a:t>Hadoop2.x</a:t>
            </a:r>
            <a:r>
              <a:rPr lang="zh-CN" altLang="zh-CN" dirty="0"/>
              <a:t>系列的版本，我们使用的</a:t>
            </a:r>
            <a:r>
              <a:rPr lang="en-US" altLang="zh-CN" dirty="0"/>
              <a:t>Hadoop</a:t>
            </a:r>
            <a:r>
              <a:rPr lang="zh-CN" altLang="zh-CN" dirty="0"/>
              <a:t>为</a:t>
            </a:r>
            <a:r>
              <a:rPr lang="en-US" altLang="zh-CN" dirty="0"/>
              <a:t>3.x</a:t>
            </a:r>
            <a:r>
              <a:rPr lang="zh-CN" altLang="zh-CN" dirty="0"/>
              <a:t>版本</a:t>
            </a:r>
            <a:r>
              <a:rPr lang="zh-CN" altLang="zh-CN" dirty="0" smtClean="0"/>
              <a:t>，可以</a:t>
            </a:r>
            <a:r>
              <a:rPr lang="zh-CN" altLang="zh-CN" dirty="0"/>
              <a:t>使用</a:t>
            </a:r>
            <a:r>
              <a:rPr lang="en-US" altLang="zh-CN" dirty="0"/>
              <a:t>GitHub</a:t>
            </a:r>
            <a:r>
              <a:rPr lang="zh-CN" altLang="zh-CN" dirty="0"/>
              <a:t>中已发布的</a:t>
            </a:r>
            <a:r>
              <a:rPr lang="en-US" altLang="zh-CN" dirty="0">
                <a:solidFill>
                  <a:srgbClr val="92D050"/>
                </a:solidFill>
              </a:rPr>
              <a:t>0.10</a:t>
            </a:r>
            <a:r>
              <a:rPr lang="zh-CN" altLang="zh-CN" dirty="0">
                <a:solidFill>
                  <a:srgbClr val="92D050"/>
                </a:solidFill>
              </a:rPr>
              <a:t>版本的</a:t>
            </a:r>
            <a:r>
              <a:rPr lang="en-US" altLang="zh-CN" dirty="0">
                <a:solidFill>
                  <a:srgbClr val="92D050"/>
                </a:solidFill>
              </a:rPr>
              <a:t>tez</a:t>
            </a:r>
            <a:r>
              <a:rPr lang="zh-CN" altLang="zh-CN" dirty="0"/>
              <a:t>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68781" y="2995506"/>
            <a:ext cx="7823387" cy="37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/>
              <a:t>2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/>
              <a:t>编译</a:t>
            </a:r>
            <a:endParaRPr lang="en-US" altLang="zh-CN" b="1" dirty="0" smtClean="0"/>
          </a:p>
          <a:p>
            <a:pPr lvl="0"/>
            <a:r>
              <a:rPr lang="en-US" altLang="zh-CN" dirty="0" smtClean="0"/>
              <a:t>0.10</a:t>
            </a:r>
            <a:r>
              <a:rPr lang="zh-CN" altLang="en-US" dirty="0"/>
              <a:t>不是正式版本，针对</a:t>
            </a:r>
            <a:r>
              <a:rPr lang="en-US" altLang="zh-CN" dirty="0"/>
              <a:t>Hadoop3</a:t>
            </a:r>
            <a:r>
              <a:rPr lang="zh-CN" altLang="en-US" dirty="0"/>
              <a:t>需要单独手动编译，可以</a:t>
            </a:r>
            <a:r>
              <a:rPr lang="zh-CN" altLang="en-US" dirty="0" smtClean="0"/>
              <a:t>使用提前</a:t>
            </a:r>
            <a:r>
              <a:rPr lang="zh-CN" altLang="en-US" dirty="0"/>
              <a:t>编译好的安装包，也可以</a:t>
            </a:r>
            <a:r>
              <a:rPr lang="zh-CN" altLang="en-US" dirty="0" smtClean="0"/>
              <a:t>参考</a:t>
            </a:r>
            <a:r>
              <a:rPr lang="zh-CN" altLang="en-US" dirty="0" smtClean="0"/>
              <a:t>编译</a:t>
            </a:r>
            <a:r>
              <a:rPr lang="zh-CN" altLang="en-US" dirty="0"/>
              <a:t>文档</a:t>
            </a:r>
            <a:r>
              <a:rPr lang="zh-CN" altLang="en-US" dirty="0" smtClean="0"/>
              <a:t>进行</a:t>
            </a:r>
            <a:r>
              <a:rPr lang="zh-CN" altLang="en-US" dirty="0"/>
              <a:t>编译</a:t>
            </a:r>
            <a:r>
              <a:rPr lang="zh-CN" altLang="en-US" dirty="0" smtClean="0"/>
              <a:t>。（</a:t>
            </a:r>
            <a:r>
              <a:rPr lang="zh-CN" altLang="en-US" dirty="0" smtClean="0">
                <a:solidFill>
                  <a:srgbClr val="92D050"/>
                </a:solidFill>
              </a:rPr>
              <a:t>具体安装过程请</a:t>
            </a:r>
            <a:r>
              <a:rPr lang="zh-CN" altLang="en-US" dirty="0" smtClean="0">
                <a:solidFill>
                  <a:srgbClr val="92D050"/>
                </a:solidFill>
              </a:rPr>
              <a:t>参考课程附件资料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编译结果如下：</a:t>
            </a:r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95762" y="3325908"/>
            <a:ext cx="8525391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/>
              <a:t>安装</a:t>
            </a:r>
            <a:endParaRPr lang="en-US" altLang="zh-CN" b="1" dirty="0" smtClean="0"/>
          </a:p>
          <a:p>
            <a:pPr lvl="0"/>
            <a:r>
              <a:rPr lang="zh-CN" altLang="en-US" dirty="0" smtClean="0"/>
              <a:t>编译完成之后，提取</a:t>
            </a:r>
            <a:r>
              <a:rPr lang="en-US" altLang="zh-CN" dirty="0" smtClean="0"/>
              <a:t>Tez</a:t>
            </a:r>
            <a:r>
              <a:rPr lang="zh-CN" altLang="en-US" dirty="0" smtClean="0"/>
              <a:t>的安装包进行安装，并在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中和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pPr lvl="0"/>
            <a:r>
              <a:rPr lang="zh-CN" altLang="en-US" dirty="0">
                <a:solidFill>
                  <a:srgbClr val="92D050"/>
                </a:solidFill>
              </a:rPr>
              <a:t>具体安装过程请参考课程附件资料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/>
              <a:t>tez-0.10.1-SNAPSHOT-minimal.tar.gz</a:t>
            </a:r>
            <a:r>
              <a:rPr lang="zh-CN" altLang="en-US" dirty="0"/>
              <a:t>：程序安装包</a:t>
            </a:r>
          </a:p>
          <a:p>
            <a:pPr marL="0" lvl="0" indent="0">
              <a:buNone/>
            </a:pPr>
            <a:r>
              <a:rPr lang="en-US" altLang="zh-CN" dirty="0" smtClean="0"/>
              <a:t>tez-0.10.1-SNAPSHOT.tar.gz</a:t>
            </a:r>
            <a:r>
              <a:rPr lang="zh-CN" altLang="en-US" dirty="0"/>
              <a:t>：程序依赖包</a:t>
            </a:r>
          </a:p>
          <a:p>
            <a:pPr lvl="0"/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349233" y="3958255"/>
            <a:ext cx="9472892" cy="17647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63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 smtClean="0"/>
              <a:t>使用测试</a:t>
            </a:r>
            <a:endParaRPr lang="en-US" altLang="zh-CN" b="1" dirty="0" smtClean="0"/>
          </a:p>
          <a:p>
            <a:pPr lvl="0"/>
            <a:r>
              <a:rPr lang="zh-CN" altLang="zh-CN" dirty="0"/>
              <a:t>设置</a:t>
            </a:r>
            <a:r>
              <a:rPr lang="en-US" altLang="zh-CN" dirty="0"/>
              <a:t>Hive</a:t>
            </a:r>
            <a:r>
              <a:rPr lang="zh-CN" altLang="zh-CN" dirty="0"/>
              <a:t>引擎为</a:t>
            </a:r>
            <a:r>
              <a:rPr lang="en-US" altLang="zh-CN" b="1" dirty="0" err="1">
                <a:solidFill>
                  <a:srgbClr val="FF0000"/>
                </a:solidFill>
              </a:rPr>
              <a:t>mr</a:t>
            </a:r>
            <a:r>
              <a:rPr lang="zh-CN" altLang="zh-CN" dirty="0"/>
              <a:t>，测试</a:t>
            </a:r>
            <a:r>
              <a:rPr lang="zh-CN" altLang="en-US" dirty="0"/>
              <a:t>分组排序</a:t>
            </a:r>
            <a:endParaRPr lang="zh-CN" altLang="zh-CN" dirty="0"/>
          </a:p>
          <a:p>
            <a:pPr lvl="0"/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766" y="2533540"/>
            <a:ext cx="7584141" cy="10199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hive.execution.engine = mr;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use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db_function;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deptno,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numb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tb_emp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group by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deptno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order by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numb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desc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85395" y="3742361"/>
            <a:ext cx="6452533" cy="29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 smtClean="0"/>
              <a:t>使用测试</a:t>
            </a:r>
            <a:endParaRPr lang="en-US" altLang="zh-CN" b="1" dirty="0" smtClean="0"/>
          </a:p>
          <a:p>
            <a:pPr lvl="0"/>
            <a:r>
              <a:rPr lang="zh-CN" altLang="zh-CN" dirty="0" smtClean="0"/>
              <a:t>设置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引擎</a:t>
            </a:r>
            <a:r>
              <a:rPr lang="zh-CN" altLang="zh-CN" dirty="0"/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mr</a:t>
            </a:r>
            <a:r>
              <a:rPr lang="zh-CN" altLang="zh-CN" dirty="0"/>
              <a:t>，</a:t>
            </a:r>
            <a:r>
              <a:rPr lang="zh-CN" altLang="zh-CN" dirty="0" smtClean="0"/>
              <a:t>测试</a:t>
            </a:r>
            <a:r>
              <a:rPr lang="zh-CN" altLang="en-US" dirty="0" smtClean="0"/>
              <a:t>分组排序</a:t>
            </a:r>
            <a:endParaRPr lang="zh-CN" altLang="zh-CN" dirty="0"/>
          </a:p>
          <a:p>
            <a:pPr lvl="0"/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808455" y="2831708"/>
            <a:ext cx="10554448" cy="27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/>
              <a:t>当执行查询计划时，</a:t>
            </a:r>
            <a:r>
              <a:rPr lang="en-US" altLang="zh-CN" dirty="0"/>
              <a:t>Hive</a:t>
            </a:r>
            <a:r>
              <a:rPr lang="zh-CN" altLang="zh-CN" dirty="0"/>
              <a:t>会使用表的最后一级目录作为底层处理数据的</a:t>
            </a:r>
            <a:r>
              <a:rPr lang="zh-CN" altLang="zh-CN" dirty="0" smtClean="0"/>
              <a:t>输入</a:t>
            </a:r>
            <a:endParaRPr lang="en-US" altLang="zh-CN" dirty="0" smtClean="0"/>
          </a:p>
          <a:p>
            <a:r>
              <a:rPr lang="en-US" altLang="zh-CN" dirty="0" smtClean="0"/>
              <a:t>Step1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先</a:t>
            </a:r>
            <a:r>
              <a:rPr lang="zh-CN" altLang="zh-CN" dirty="0"/>
              <a:t>根据表名在元数据中进行查询表对应的</a:t>
            </a:r>
            <a:r>
              <a:rPr lang="en-US" altLang="zh-CN" dirty="0"/>
              <a:t>HDFS</a:t>
            </a:r>
            <a:r>
              <a:rPr lang="zh-CN" altLang="zh-CN" dirty="0"/>
              <a:t>目录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41318" y="2627219"/>
            <a:ext cx="9607363" cy="40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Tez</a:t>
            </a:r>
            <a:r>
              <a:rPr lang="zh-CN" altLang="en-US" b="1" dirty="0" smtClean="0"/>
              <a:t>使用测试</a:t>
            </a:r>
            <a:endParaRPr lang="en-US" altLang="zh-CN" b="1" dirty="0" smtClean="0"/>
          </a:p>
          <a:p>
            <a:pPr lvl="0"/>
            <a:r>
              <a:rPr lang="zh-CN" altLang="zh-CN" dirty="0" smtClean="0"/>
              <a:t>设置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引擎为</a:t>
            </a:r>
            <a:r>
              <a:rPr lang="en-US" altLang="zh-CN" b="1" dirty="0">
                <a:solidFill>
                  <a:srgbClr val="FF0000"/>
                </a:solidFill>
              </a:rPr>
              <a:t>Tez</a:t>
            </a:r>
            <a:r>
              <a:rPr lang="zh-CN" altLang="zh-CN" dirty="0" smtClean="0"/>
              <a:t>，测试</a:t>
            </a:r>
            <a:r>
              <a:rPr lang="zh-CN" altLang="en-US" dirty="0" smtClean="0"/>
              <a:t>分组排序</a:t>
            </a:r>
            <a:endParaRPr lang="zh-CN" altLang="zh-CN" dirty="0"/>
          </a:p>
          <a:p>
            <a:pPr lvl="0"/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lvl="0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on Tez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72837" y="2506211"/>
            <a:ext cx="7847106" cy="10199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hive.execution.engine=tez;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hive.tez.container.size=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1024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deptno,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numb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tb_emp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group by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deptno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order by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numb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desc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172837" y="3715033"/>
            <a:ext cx="7675328" cy="29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 on Tez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Hive LLAP</a:t>
            </a:r>
            <a:r>
              <a:rPr lang="zh-CN" altLang="en-US" dirty="0">
                <a:solidFill>
                  <a:srgbClr val="FF0000"/>
                </a:solidFill>
              </a:rPr>
              <a:t>更新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Metastore</a:t>
            </a:r>
            <a:r>
              <a:rPr lang="zh-CN" altLang="en-US" dirty="0"/>
              <a:t>独立模式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19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zh-CN" dirty="0"/>
              <a:t>是</a:t>
            </a:r>
            <a:r>
              <a:rPr lang="en-US" altLang="zh-CN" dirty="0"/>
              <a:t>hive 2.0</a:t>
            </a:r>
            <a:r>
              <a:rPr lang="zh-CN" altLang="zh-CN" dirty="0"/>
              <a:t>版本就引入的特性，</a:t>
            </a:r>
            <a:r>
              <a:rPr lang="zh-CN" altLang="zh-CN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Hive 3</a:t>
            </a:r>
            <a:r>
              <a:rPr lang="zh-CN" altLang="zh-CN" dirty="0">
                <a:solidFill>
                  <a:srgbClr val="FF0000"/>
                </a:solidFill>
              </a:rPr>
              <a:t>中与</a:t>
            </a:r>
            <a:r>
              <a:rPr lang="en-US" altLang="zh-CN" dirty="0">
                <a:solidFill>
                  <a:srgbClr val="FF0000"/>
                </a:solidFill>
              </a:rPr>
              <a:t>Tez</a:t>
            </a:r>
            <a:r>
              <a:rPr lang="zh-CN" altLang="zh-CN" dirty="0">
                <a:solidFill>
                  <a:srgbClr val="FF0000"/>
                </a:solidFill>
              </a:rPr>
              <a:t>集成的</a:t>
            </a:r>
            <a:r>
              <a:rPr lang="zh-CN" altLang="zh-CN" dirty="0" smtClean="0">
                <a:solidFill>
                  <a:srgbClr val="FF0000"/>
                </a:solidFill>
              </a:rPr>
              <a:t>应用</a:t>
            </a:r>
            <a:r>
              <a:rPr lang="zh-CN" altLang="en-US" dirty="0" smtClean="0">
                <a:solidFill>
                  <a:srgbClr val="FF0000"/>
                </a:solidFill>
              </a:rPr>
              <a:t>更加</a:t>
            </a:r>
            <a:r>
              <a:rPr lang="zh-CN" altLang="zh-CN" dirty="0" smtClean="0">
                <a:solidFill>
                  <a:srgbClr val="FF0000"/>
                </a:solidFill>
              </a:rPr>
              <a:t>成熟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zh-CN" dirty="0"/>
              <a:t>官方称之为</a:t>
            </a:r>
            <a:r>
              <a:rPr lang="zh-CN" altLang="zh-CN" b="1" dirty="0"/>
              <a:t>实时长期处理</a:t>
            </a:r>
            <a:r>
              <a:rPr lang="en-US" altLang="zh-CN" dirty="0"/>
              <a:t>(Live long and process)</a:t>
            </a:r>
            <a:r>
              <a:rPr lang="zh-CN" altLang="zh-CN" dirty="0"/>
              <a:t>，实现</a:t>
            </a:r>
            <a:r>
              <a:rPr lang="zh-CN" altLang="zh-CN" dirty="0">
                <a:solidFill>
                  <a:srgbClr val="FF0000"/>
                </a:solidFill>
              </a:rPr>
              <a:t>将数据预取、缓存到基于</a:t>
            </a:r>
            <a:r>
              <a:rPr lang="en-US" altLang="zh-CN" dirty="0">
                <a:solidFill>
                  <a:srgbClr val="FF0000"/>
                </a:solidFill>
              </a:rPr>
              <a:t>yarn</a:t>
            </a:r>
            <a:r>
              <a:rPr lang="zh-CN" altLang="zh-CN" dirty="0">
                <a:solidFill>
                  <a:srgbClr val="FF0000"/>
                </a:solidFill>
              </a:rPr>
              <a:t>运行的守护进程</a:t>
            </a:r>
            <a:r>
              <a:rPr lang="zh-CN" altLang="zh-CN" dirty="0"/>
              <a:t>中，</a:t>
            </a:r>
            <a:r>
              <a:rPr lang="zh-CN" altLang="zh-CN" dirty="0">
                <a:solidFill>
                  <a:srgbClr val="FF0000"/>
                </a:solidFill>
              </a:rPr>
              <a:t>降低和减少系统</a:t>
            </a:r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zh-CN" dirty="0">
                <a:solidFill>
                  <a:srgbClr val="FF0000"/>
                </a:solidFill>
              </a:rPr>
              <a:t>和与</a:t>
            </a:r>
            <a:r>
              <a:rPr lang="en-US" altLang="zh-CN" dirty="0">
                <a:solidFill>
                  <a:srgbClr val="FF0000"/>
                </a:solidFill>
              </a:rPr>
              <a:t>HDFS DataNode</a:t>
            </a:r>
            <a:r>
              <a:rPr lang="zh-CN" altLang="zh-CN" dirty="0">
                <a:solidFill>
                  <a:srgbClr val="FF0000"/>
                </a:solidFill>
              </a:rPr>
              <a:t>的交互，以提高程序的性能</a:t>
            </a:r>
            <a:r>
              <a:rPr lang="zh-CN" altLang="zh-CN" dirty="0"/>
              <a:t>，</a:t>
            </a:r>
            <a:r>
              <a:rPr lang="en-US" altLang="zh-CN" b="1" dirty="0"/>
              <a:t>LLAP </a:t>
            </a:r>
            <a:r>
              <a:rPr lang="zh-CN" altLang="zh-CN" b="1" dirty="0"/>
              <a:t>目前只支持</a:t>
            </a:r>
            <a:r>
              <a:rPr lang="en-US" altLang="zh-CN" b="1" dirty="0"/>
              <a:t>tez</a:t>
            </a:r>
            <a:r>
              <a:rPr lang="zh-CN" altLang="zh-CN" b="1" dirty="0"/>
              <a:t>引擎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LLAP</a:t>
            </a:r>
            <a:r>
              <a:rPr lang="zh-CN" altLang="zh-CN" dirty="0"/>
              <a:t>提供了一种混合执行模型。它由一个长期存在的守护进程</a:t>
            </a:r>
            <a:r>
              <a:rPr lang="en-US" altLang="zh-CN" dirty="0"/>
              <a:t>(</a:t>
            </a:r>
            <a:r>
              <a:rPr lang="zh-CN" altLang="zh-CN" dirty="0"/>
              <a:t>该守护进程替换了与</a:t>
            </a:r>
            <a:r>
              <a:rPr lang="en-US" altLang="zh-CN" dirty="0"/>
              <a:t> HDFS DataNode </a:t>
            </a:r>
            <a:r>
              <a:rPr lang="zh-CN" altLang="zh-CN" dirty="0"/>
              <a:t>的直接交互</a:t>
            </a:r>
            <a:r>
              <a:rPr lang="en-US" altLang="zh-CN" dirty="0"/>
              <a:t>)</a:t>
            </a:r>
            <a:r>
              <a:rPr lang="zh-CN" altLang="zh-CN" dirty="0"/>
              <a:t>以及一个紧密集成的基于</a:t>
            </a:r>
            <a:r>
              <a:rPr lang="en-US" altLang="zh-CN" dirty="0"/>
              <a:t> DAG </a:t>
            </a:r>
            <a:r>
              <a:rPr lang="zh-CN" altLang="zh-CN" dirty="0"/>
              <a:t>的框架组成。诸如缓存，预取，某些查询处理和访问控制之类的功能已移至守护程序中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此</a:t>
            </a:r>
            <a:r>
              <a:rPr lang="zh-CN" altLang="zh-CN" dirty="0"/>
              <a:t>守护程序直接直接处理小</a:t>
            </a:r>
            <a:r>
              <a:rPr lang="en-US" altLang="zh-CN" dirty="0"/>
              <a:t>/</a:t>
            </a:r>
            <a:r>
              <a:rPr lang="zh-CN" altLang="zh-CN" dirty="0"/>
              <a:t>短查询，而任何繁重的工作都将在标准</a:t>
            </a:r>
            <a:r>
              <a:rPr lang="en-US" altLang="zh-CN" dirty="0"/>
              <a:t> YARN </a:t>
            </a:r>
            <a:r>
              <a:rPr lang="zh-CN" altLang="zh-CN" dirty="0"/>
              <a:t>容器中执行</a:t>
            </a:r>
            <a:r>
              <a:rPr lang="zh-CN" altLang="zh-CN" dirty="0" smtClean="0"/>
              <a:t>。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5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r>
              <a:rPr lang="zh-CN" altLang="zh-CN" dirty="0" smtClean="0"/>
              <a:t>与</a:t>
            </a:r>
            <a:r>
              <a:rPr lang="en-US" altLang="zh-CN" dirty="0" smtClean="0"/>
              <a:t>DataNode </a:t>
            </a:r>
            <a:r>
              <a:rPr lang="zh-CN" altLang="zh-CN" dirty="0"/>
              <a:t>相似，</a:t>
            </a:r>
            <a:r>
              <a:rPr lang="en-US" altLang="zh-CN" dirty="0"/>
              <a:t>LLAP </a:t>
            </a:r>
            <a:r>
              <a:rPr lang="zh-CN" altLang="zh-CN" dirty="0"/>
              <a:t>守护程序也可以由其他应用程序使用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Tez </a:t>
            </a:r>
            <a:r>
              <a:rPr lang="en-US" altLang="zh-CN" dirty="0"/>
              <a:t>AM </a:t>
            </a:r>
            <a:r>
              <a:rPr lang="zh-CN" altLang="zh-CN" dirty="0"/>
              <a:t>统筹整体执行，查询的初始阶段被推送到</a:t>
            </a:r>
            <a:r>
              <a:rPr lang="en-US" altLang="zh-CN" dirty="0"/>
              <a:t> LLAP </a:t>
            </a:r>
            <a:r>
              <a:rPr lang="zh-CN" altLang="zh-CN" dirty="0"/>
              <a:t>中，在还原阶段，将在单独的容器中执行大型</a:t>
            </a:r>
            <a:r>
              <a:rPr lang="en-US" altLang="zh-CN" dirty="0"/>
              <a:t>Shuffle</a:t>
            </a:r>
            <a:r>
              <a:rPr lang="zh-CN" altLang="zh-CN" dirty="0"/>
              <a:t>，多个查询和应用程序可以同时访问</a:t>
            </a:r>
            <a:r>
              <a:rPr lang="en-US" altLang="zh-CN" dirty="0"/>
              <a:t> LLAP</a:t>
            </a:r>
            <a:r>
              <a:rPr lang="zh-CN" altLang="zh-CN" dirty="0"/>
              <a:t>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/>
              <a:t>原理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 descr="C:\Users\Frank\Desktop\LLAP_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12" y="2167721"/>
            <a:ext cx="8988799" cy="4340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28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4862242"/>
          </a:xfrm>
        </p:spPr>
        <p:txBody>
          <a:bodyPr/>
          <a:lstStyle/>
          <a:p>
            <a:r>
              <a:rPr lang="en-US" altLang="zh-CN" dirty="0"/>
              <a:t>LLAP </a:t>
            </a:r>
            <a:r>
              <a:rPr lang="zh-CN" altLang="zh-CN" dirty="0"/>
              <a:t>在现有的</a:t>
            </a:r>
            <a:r>
              <a:rPr lang="en-US" altLang="zh-CN" dirty="0"/>
              <a:t>Hive</a:t>
            </a:r>
            <a:r>
              <a:rPr lang="zh-CN" altLang="zh-CN" dirty="0"/>
              <a:t>基于流程的执行中工作，以保持</a:t>
            </a:r>
            <a:r>
              <a:rPr lang="en-US" altLang="zh-CN" dirty="0"/>
              <a:t>Hive</a:t>
            </a:r>
            <a:r>
              <a:rPr lang="zh-CN" altLang="zh-CN" dirty="0"/>
              <a:t>的可伸缩性和多功能性。它</a:t>
            </a:r>
            <a:r>
              <a:rPr lang="zh-CN" altLang="zh-CN" b="1" dirty="0">
                <a:solidFill>
                  <a:srgbClr val="92D050"/>
                </a:solidFill>
              </a:rPr>
              <a:t>不会替代现有的执行模型，而是对其进行了增强</a:t>
            </a:r>
            <a:r>
              <a:rPr lang="zh-CN" altLang="zh-CN" dirty="0"/>
              <a:t>。它有如下的几个特点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rgbClr val="FF0000"/>
                </a:solidFill>
              </a:rPr>
              <a:t>LLAP</a:t>
            </a:r>
            <a:r>
              <a:rPr lang="zh-CN" altLang="zh-CN" b="1" dirty="0">
                <a:solidFill>
                  <a:srgbClr val="FF0000"/>
                </a:solidFill>
              </a:rPr>
              <a:t>守护程序是</a:t>
            </a:r>
            <a:r>
              <a:rPr lang="zh-CN" altLang="zh-CN" b="1" dirty="0" smtClean="0">
                <a:solidFill>
                  <a:srgbClr val="FF0000"/>
                </a:solidFill>
              </a:rPr>
              <a:t>可选的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可以</a:t>
            </a:r>
            <a:r>
              <a:rPr lang="zh-CN" altLang="zh-CN" dirty="0"/>
              <a:t>在</a:t>
            </a:r>
            <a:r>
              <a:rPr lang="zh-CN" altLang="zh-CN" dirty="0" smtClean="0"/>
              <a:t>没有</a:t>
            </a:r>
            <a:r>
              <a:rPr lang="en-US" altLang="zh-CN" dirty="0" smtClean="0"/>
              <a:t>LLAP</a:t>
            </a:r>
            <a:r>
              <a:rPr lang="zh-CN" altLang="zh-CN" dirty="0" smtClean="0"/>
              <a:t>的</a:t>
            </a:r>
            <a:r>
              <a:rPr lang="zh-CN" altLang="zh-CN" dirty="0"/>
              <a:t>情况下工作，并且即使已经部署并启动运行</a:t>
            </a:r>
            <a:r>
              <a:rPr lang="en-US" altLang="zh-CN" dirty="0"/>
              <a:t>LLAP</a:t>
            </a:r>
            <a:r>
              <a:rPr lang="zh-CN" altLang="zh-CN" dirty="0"/>
              <a:t>也可以绕过不执行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rgbClr val="FF0000"/>
                </a:solidFill>
              </a:rPr>
              <a:t>LLAP</a:t>
            </a:r>
            <a:r>
              <a:rPr lang="zh-CN" altLang="en-US" b="1" dirty="0" smtClean="0">
                <a:solidFill>
                  <a:srgbClr val="FF0000"/>
                </a:solidFill>
              </a:rPr>
              <a:t>不是执行引擎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不同</a:t>
            </a:r>
            <a:r>
              <a:rPr lang="zh-CN" altLang="zh-CN" dirty="0"/>
              <a:t>于</a:t>
            </a:r>
            <a:r>
              <a:rPr lang="en-US" altLang="zh-CN" dirty="0"/>
              <a:t>MapReduce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en-US" altLang="zh-CN" dirty="0" smtClean="0"/>
              <a:t>Tez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整个</a:t>
            </a:r>
            <a:r>
              <a:rPr lang="zh-CN" altLang="zh-CN" dirty="0"/>
              <a:t>执行由现有的</a:t>
            </a:r>
            <a:r>
              <a:rPr lang="en-US" altLang="zh-CN" dirty="0"/>
              <a:t> Hive </a:t>
            </a:r>
            <a:r>
              <a:rPr lang="zh-CN" altLang="zh-CN" dirty="0"/>
              <a:t>执行引擎</a:t>
            </a:r>
            <a:r>
              <a:rPr lang="en-US" altLang="zh-CN" dirty="0"/>
              <a:t>(</a:t>
            </a:r>
            <a:r>
              <a:rPr lang="zh-CN" altLang="zh-CN" dirty="0"/>
              <a:t>例如</a:t>
            </a:r>
            <a:r>
              <a:rPr lang="en-US" altLang="zh-CN" dirty="0"/>
              <a:t> Tez)</a:t>
            </a:r>
            <a:r>
              <a:rPr lang="zh-CN" altLang="zh-CN" dirty="0"/>
              <a:t>在</a:t>
            </a:r>
            <a:r>
              <a:rPr lang="en-US" altLang="zh-CN" dirty="0"/>
              <a:t> LLAP </a:t>
            </a:r>
            <a:r>
              <a:rPr lang="zh-CN" altLang="zh-CN" dirty="0"/>
              <a:t>节点以及常规容器上透明地调度和监控。显然，</a:t>
            </a:r>
            <a:r>
              <a:rPr lang="en-US" altLang="zh-CN" dirty="0"/>
              <a:t>LLAP </a:t>
            </a:r>
            <a:r>
              <a:rPr lang="zh-CN" altLang="zh-CN" dirty="0"/>
              <a:t>的支持级别取决于单独的执行引擎。不计划支持</a:t>
            </a:r>
            <a:r>
              <a:rPr lang="en-US" altLang="zh-CN" dirty="0"/>
              <a:t> MapReduce</a:t>
            </a:r>
            <a:r>
              <a:rPr lang="zh-CN" altLang="zh-CN" dirty="0"/>
              <a:t>，但以后可能会添加其他引擎，例如</a:t>
            </a:r>
            <a:r>
              <a:rPr lang="en-US" altLang="zh-CN" dirty="0" smtClean="0"/>
              <a:t>Pig</a:t>
            </a:r>
            <a:r>
              <a:rPr lang="zh-CN" altLang="zh-CN" dirty="0" smtClean="0"/>
              <a:t>等</a:t>
            </a:r>
            <a:r>
              <a:rPr lang="zh-CN" altLang="zh-CN" dirty="0"/>
              <a:t>其他框架也可以选择使用</a:t>
            </a:r>
            <a:r>
              <a:rPr lang="en-US" altLang="zh-CN" dirty="0"/>
              <a:t> LLAP </a:t>
            </a:r>
            <a:r>
              <a:rPr lang="zh-CN" altLang="zh-CN" dirty="0"/>
              <a:t>守护程序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FF0000"/>
                </a:solidFill>
              </a:rPr>
              <a:t>部分执行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 smtClean="0"/>
              <a:t>LLAP</a:t>
            </a:r>
            <a:r>
              <a:rPr lang="zh-CN" altLang="zh-CN" dirty="0" smtClean="0"/>
              <a:t>守护</a:t>
            </a:r>
            <a:r>
              <a:rPr lang="zh-CN" altLang="zh-CN" dirty="0"/>
              <a:t>程序执行的工作结果可以构成</a:t>
            </a:r>
            <a:r>
              <a:rPr lang="en-US" altLang="zh-CN" dirty="0"/>
              <a:t> Hive </a:t>
            </a:r>
            <a:r>
              <a:rPr lang="zh-CN" altLang="zh-CN" dirty="0"/>
              <a:t>查询结果的</a:t>
            </a:r>
            <a:r>
              <a:rPr lang="zh-CN" altLang="zh-CN" dirty="0" smtClean="0"/>
              <a:t>一部分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FF0000"/>
                </a:solidFill>
              </a:rPr>
              <a:t>资源</a:t>
            </a:r>
            <a:r>
              <a:rPr lang="en-US" altLang="zh-CN" b="1" dirty="0" smtClean="0">
                <a:solidFill>
                  <a:srgbClr val="FF0000"/>
                </a:solidFill>
              </a:rPr>
              <a:t>Management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 smtClean="0"/>
              <a:t>YARN</a:t>
            </a:r>
            <a:r>
              <a:rPr lang="zh-CN" altLang="zh-CN" dirty="0" smtClean="0"/>
              <a:t>仍然</a:t>
            </a:r>
            <a:r>
              <a:rPr lang="zh-CN" altLang="zh-CN" dirty="0"/>
              <a:t>负责资源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管理</a:t>
            </a:r>
            <a:r>
              <a:rPr lang="zh-CN" altLang="zh-CN" dirty="0" smtClean="0"/>
              <a:t>和</a:t>
            </a:r>
            <a:r>
              <a:rPr lang="zh-CN" altLang="zh-CN" dirty="0"/>
              <a:t>分配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9939189" cy="4862242"/>
          </a:xfrm>
        </p:spPr>
        <p:txBody>
          <a:bodyPr/>
          <a:lstStyle/>
          <a:p>
            <a:r>
              <a:rPr lang="en-US" altLang="zh-CN" b="1" dirty="0"/>
              <a:t>Hive3</a:t>
            </a:r>
            <a:r>
              <a:rPr lang="zh-CN" altLang="zh-CN" b="1" dirty="0"/>
              <a:t>增强了在多租户场景下的</a:t>
            </a:r>
            <a:r>
              <a:rPr lang="en-US" altLang="zh-CN" b="1" dirty="0"/>
              <a:t>LLAP</a:t>
            </a:r>
            <a:r>
              <a:rPr lang="zh-CN" altLang="zh-CN" b="1" dirty="0"/>
              <a:t>负载</a:t>
            </a:r>
            <a:r>
              <a:rPr lang="zh-CN" altLang="zh-CN" b="1" dirty="0" smtClean="0"/>
              <a:t>管理</a:t>
            </a:r>
            <a:r>
              <a:rPr lang="zh-CN" altLang="en-US" b="1" dirty="0"/>
              <a:t>，</a:t>
            </a:r>
            <a:r>
              <a:rPr lang="zh-CN" altLang="zh-CN" b="1" dirty="0" smtClean="0"/>
              <a:t>主要</a:t>
            </a:r>
            <a:r>
              <a:rPr lang="zh-CN" altLang="zh-CN" b="1" dirty="0"/>
              <a:t>通过</a:t>
            </a:r>
            <a:r>
              <a:rPr lang="en-US" altLang="zh-CN" b="1" dirty="0"/>
              <a:t>resource plan</a:t>
            </a:r>
            <a:r>
              <a:rPr lang="zh-CN" altLang="zh-CN" b="1" dirty="0"/>
              <a:t>的方式进行</a:t>
            </a:r>
            <a:r>
              <a:rPr lang="zh-CN" altLang="zh-CN" b="1" dirty="0" smtClean="0"/>
              <a:t>实现</a:t>
            </a:r>
            <a:r>
              <a:rPr lang="en-US" altLang="zh-CN" b="1" dirty="0" smtClean="0"/>
              <a:t> 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划分</a:t>
            </a:r>
            <a:r>
              <a:rPr lang="en-US" altLang="zh-CN" dirty="0"/>
              <a:t>LLAP</a:t>
            </a:r>
            <a:r>
              <a:rPr lang="zh-CN" altLang="zh-CN" dirty="0"/>
              <a:t>资源为多个</a:t>
            </a:r>
            <a:r>
              <a:rPr lang="en-US" altLang="zh-CN" dirty="0"/>
              <a:t>pool</a:t>
            </a:r>
            <a:r>
              <a:rPr lang="zh-CN" altLang="zh-CN" dirty="0"/>
              <a:t>，</a:t>
            </a:r>
            <a:r>
              <a:rPr lang="zh-CN" altLang="zh-CN" dirty="0" smtClean="0"/>
              <a:t>比如</a:t>
            </a:r>
            <a:r>
              <a:rPr lang="en-US" altLang="zh-CN" dirty="0" err="1" smtClean="0"/>
              <a:t>dept_A</a:t>
            </a:r>
            <a:r>
              <a:rPr lang="zh-CN" altLang="en-US" dirty="0" smtClean="0"/>
              <a:t>池、</a:t>
            </a:r>
            <a:r>
              <a:rPr lang="en-US" altLang="zh-CN" dirty="0" err="1" smtClean="0"/>
              <a:t>dept_B</a:t>
            </a:r>
            <a:r>
              <a:rPr lang="zh-CN" altLang="en-US" dirty="0" smtClean="0"/>
              <a:t>池</a:t>
            </a:r>
            <a:r>
              <a:rPr lang="zh-CN" altLang="en-US" dirty="0" smtClean="0"/>
              <a:t>和其他池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自动映射</a:t>
            </a:r>
            <a:r>
              <a:rPr lang="en-US" altLang="zh-CN" dirty="0"/>
              <a:t>applications</a:t>
            </a:r>
            <a:r>
              <a:rPr lang="zh-CN" altLang="zh-CN" dirty="0"/>
              <a:t>到对应的池</a:t>
            </a:r>
            <a:r>
              <a:rPr lang="en-US" altLang="zh-CN" dirty="0"/>
              <a:t> 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可以设置触发条件，实现自动从一个池到另一个池，比如自动把长时间运行的</a:t>
            </a:r>
            <a:r>
              <a:rPr lang="en-US" altLang="zh-CN" dirty="0"/>
              <a:t>application</a:t>
            </a:r>
            <a:r>
              <a:rPr lang="zh-CN" altLang="zh-CN" dirty="0"/>
              <a:t>移动</a:t>
            </a:r>
            <a:r>
              <a:rPr lang="zh-CN" altLang="zh-CN" dirty="0" smtClean="0"/>
              <a:t>到</a:t>
            </a:r>
            <a:r>
              <a:rPr lang="zh-CN" altLang="en-US" dirty="0" smtClean="0"/>
              <a:t>其他</a:t>
            </a:r>
            <a:r>
              <a:rPr lang="zh-CN" altLang="zh-CN" dirty="0" smtClean="0"/>
              <a:t>池 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可以根据</a:t>
            </a:r>
            <a:r>
              <a:rPr lang="zh-CN" altLang="zh-CN" dirty="0" smtClean="0"/>
              <a:t>需要</a:t>
            </a:r>
            <a:r>
              <a:rPr lang="zh-CN" altLang="en-US" dirty="0" smtClean="0"/>
              <a:t>启用</a:t>
            </a:r>
            <a:r>
              <a:rPr lang="en-US" altLang="zh-CN" dirty="0" smtClean="0"/>
              <a:t>/</a:t>
            </a:r>
            <a:r>
              <a:rPr lang="zh-CN" altLang="en-US" dirty="0" smtClean="0"/>
              <a:t>禁用</a:t>
            </a:r>
            <a:r>
              <a:rPr lang="zh-CN" altLang="zh-CN" dirty="0" smtClean="0"/>
              <a:t>这些</a:t>
            </a:r>
            <a:r>
              <a:rPr lang="zh-CN" altLang="en-US" dirty="0" smtClean="0"/>
              <a:t>资源池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LLAP</a:t>
            </a:r>
            <a:r>
              <a:rPr lang="zh-CN" altLang="en-US" dirty="0" smtClean="0"/>
              <a:t>更新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 on Tez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Hive LLAP</a:t>
            </a:r>
            <a:r>
              <a:rPr lang="zh-CN" altLang="en-US" dirty="0">
                <a:solidFill>
                  <a:schemeClr val="tx1"/>
                </a:solidFill>
              </a:rPr>
              <a:t>更新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Metastore</a:t>
            </a:r>
            <a:r>
              <a:rPr lang="zh-CN" altLang="en-US" dirty="0">
                <a:solidFill>
                  <a:srgbClr val="FF0000"/>
                </a:solidFill>
              </a:rPr>
              <a:t>独立模式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10749597" cy="4872403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/>
              <a:t>中的所有</a:t>
            </a:r>
            <a:r>
              <a:rPr lang="zh-CN" altLang="zh-CN" dirty="0" smtClean="0"/>
              <a:t>对象如</a:t>
            </a:r>
            <a:r>
              <a:rPr lang="zh-CN" altLang="zh-CN" dirty="0"/>
              <a:t>数据库、表、函数等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他们的</a:t>
            </a:r>
            <a:r>
              <a:rPr lang="zh-CN" altLang="zh-CN" dirty="0" smtClean="0"/>
              <a:t>定义都</a:t>
            </a:r>
            <a:r>
              <a:rPr lang="zh-CN" altLang="en-US" dirty="0" smtClean="0"/>
              <a:t>叫做</a:t>
            </a:r>
            <a:r>
              <a:rPr lang="en-US" altLang="zh-CN" dirty="0" smtClean="0"/>
              <a:t>metadata</a:t>
            </a:r>
            <a:r>
              <a:rPr lang="zh-CN" altLang="en-US" dirty="0" smtClean="0"/>
              <a:t>元数据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metastore</a:t>
            </a:r>
            <a:r>
              <a:rPr lang="zh-CN" altLang="en-US" dirty="0" smtClean="0"/>
              <a:t>是元数据存储服务，用于操作访问元数据。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zh-CN" dirty="0"/>
              <a:t>或者</a:t>
            </a:r>
            <a:r>
              <a:rPr lang="zh-CN" altLang="zh-CN" dirty="0">
                <a:solidFill>
                  <a:srgbClr val="FF0000"/>
                </a:solidFill>
              </a:rPr>
              <a:t>其他执行引擎在运行时会使用这些元数据</a:t>
            </a:r>
            <a:r>
              <a:rPr lang="zh-CN" altLang="zh-CN" dirty="0"/>
              <a:t>来决定如何解析、授权和有效地执行用户查询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metadata</a:t>
            </a:r>
            <a:r>
              <a:rPr lang="zh-CN" altLang="zh-CN" dirty="0" smtClean="0"/>
              <a:t>元数据</a:t>
            </a:r>
            <a:r>
              <a:rPr lang="zh-CN" altLang="en-US" dirty="0" smtClean="0"/>
              <a:t>可以</a:t>
            </a:r>
            <a:r>
              <a:rPr lang="zh-CN" altLang="zh-CN" dirty="0" smtClean="0"/>
              <a:t>存储</a:t>
            </a:r>
            <a:r>
              <a:rPr lang="zh-CN" altLang="zh-CN" dirty="0"/>
              <a:t>配置为嵌入式的</a:t>
            </a:r>
            <a:r>
              <a:rPr lang="en-US" altLang="zh-CN" dirty="0"/>
              <a:t>Apache Derby RDBMS</a:t>
            </a:r>
            <a:r>
              <a:rPr lang="zh-CN" altLang="zh-CN" dirty="0"/>
              <a:t>或连接到外部</a:t>
            </a:r>
            <a:r>
              <a:rPr lang="en-US" altLang="zh-CN" dirty="0"/>
              <a:t>RDBMS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Metastore</a:t>
            </a:r>
            <a:r>
              <a:rPr lang="zh-CN" altLang="zh-CN" dirty="0"/>
              <a:t>本身可以完全嵌入到用户进程中，也</a:t>
            </a:r>
            <a:r>
              <a:rPr lang="zh-CN" altLang="zh-CN" dirty="0">
                <a:solidFill>
                  <a:srgbClr val="FF0000"/>
                </a:solidFill>
              </a:rPr>
              <a:t>可以作为服务运行，供其他进程连接</a:t>
            </a:r>
            <a:r>
              <a:rPr lang="zh-CN" altLang="zh-CN" dirty="0"/>
              <a:t>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6386" name="Picture 2" descr="Configuring the Hive Metastore for CDH | 6.3.x | Cloudera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2952126"/>
            <a:ext cx="3041650" cy="35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/>
              <a:t>当执行查询计划时，</a:t>
            </a:r>
            <a:r>
              <a:rPr lang="en-US" altLang="zh-CN" dirty="0"/>
              <a:t>Hive</a:t>
            </a:r>
            <a:r>
              <a:rPr lang="zh-CN" altLang="zh-CN" dirty="0"/>
              <a:t>会使用表的最后一级目录作为底层处理数据的</a:t>
            </a:r>
            <a:r>
              <a:rPr lang="zh-CN" altLang="zh-CN" dirty="0" smtClean="0"/>
              <a:t>输入</a:t>
            </a:r>
            <a:endParaRPr lang="en-US" altLang="zh-CN" dirty="0" smtClean="0"/>
          </a:p>
          <a:p>
            <a:r>
              <a:rPr lang="en-US" altLang="zh-CN" dirty="0" smtClean="0"/>
              <a:t>Step1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先</a:t>
            </a:r>
            <a:r>
              <a:rPr lang="zh-CN" altLang="zh-CN" dirty="0"/>
              <a:t>根据表名在元数据中进行查询表对应的</a:t>
            </a:r>
            <a:r>
              <a:rPr lang="en-US" altLang="zh-CN" dirty="0"/>
              <a:t>HDFS</a:t>
            </a:r>
            <a:r>
              <a:rPr lang="zh-CN" altLang="zh-CN" dirty="0"/>
              <a:t>目录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354" y="2590612"/>
            <a:ext cx="8979833" cy="40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10835659" cy="4872403"/>
          </a:xfrm>
        </p:spPr>
        <p:txBody>
          <a:bodyPr/>
          <a:lstStyle/>
          <a:p>
            <a:r>
              <a:rPr lang="zh-CN" altLang="zh-CN" dirty="0" smtClean="0"/>
              <a:t>从</a:t>
            </a:r>
            <a:r>
              <a:rPr lang="en-US" altLang="zh-CN" dirty="0"/>
              <a:t>Hive 3.0</a:t>
            </a:r>
            <a:r>
              <a:rPr lang="zh-CN" altLang="zh-CN" dirty="0"/>
              <a:t>开始，</a:t>
            </a:r>
            <a:r>
              <a:rPr lang="en-US" altLang="zh-CN" dirty="0">
                <a:solidFill>
                  <a:srgbClr val="92D050"/>
                </a:solidFill>
              </a:rPr>
              <a:t>Metastore</a:t>
            </a:r>
            <a:r>
              <a:rPr lang="zh-CN" altLang="zh-CN" dirty="0">
                <a:solidFill>
                  <a:srgbClr val="92D050"/>
                </a:solidFill>
              </a:rPr>
              <a:t>可以在不安装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其他部分的情况下单独运行</a:t>
            </a:r>
            <a:r>
              <a:rPr lang="zh-CN" altLang="zh-CN" dirty="0" smtClean="0"/>
              <a:t>，作为</a:t>
            </a:r>
            <a:r>
              <a:rPr lang="zh-CN" altLang="zh-CN" dirty="0"/>
              <a:t>一个单独的发行版提供，用于实现允许其他非</a:t>
            </a:r>
            <a:r>
              <a:rPr lang="en-US" altLang="zh-CN" dirty="0"/>
              <a:t>Hive</a:t>
            </a:r>
            <a:r>
              <a:rPr lang="zh-CN" altLang="zh-CN" dirty="0"/>
              <a:t>的系统，例如</a:t>
            </a:r>
            <a:r>
              <a:rPr lang="en-US" altLang="zh-CN" dirty="0"/>
              <a:t>Spark</a:t>
            </a:r>
            <a:r>
              <a:rPr lang="zh-CN" altLang="zh-CN" dirty="0"/>
              <a:t>、</a:t>
            </a:r>
            <a:r>
              <a:rPr lang="en-US" altLang="zh-CN" dirty="0"/>
              <a:t>Impala</a:t>
            </a:r>
            <a:r>
              <a:rPr lang="zh-CN" altLang="zh-CN" dirty="0"/>
              <a:t>等轻松地与</a:t>
            </a:r>
            <a:r>
              <a:rPr lang="en-US" altLang="zh-CN" dirty="0"/>
              <a:t>Metastore</a:t>
            </a:r>
            <a:r>
              <a:rPr lang="zh-CN" altLang="zh-CN" dirty="0"/>
              <a:t>集成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目前</a:t>
            </a:r>
            <a:r>
              <a:rPr lang="zh-CN" altLang="en-US" dirty="0" smtClean="0"/>
              <a:t>来说</a:t>
            </a:r>
            <a:r>
              <a:rPr lang="zh-CN" altLang="zh-CN" dirty="0" smtClean="0"/>
              <a:t>为了</a:t>
            </a:r>
            <a:r>
              <a:rPr lang="zh-CN" altLang="zh-CN" dirty="0"/>
              <a:t>方便起见，依旧</a:t>
            </a:r>
            <a:r>
              <a:rPr lang="zh-CN" altLang="zh-CN" dirty="0">
                <a:solidFill>
                  <a:srgbClr val="92D050"/>
                </a:solidFill>
              </a:rPr>
              <a:t>建议将</a:t>
            </a:r>
            <a:r>
              <a:rPr lang="en-US" altLang="zh-CN" dirty="0">
                <a:solidFill>
                  <a:srgbClr val="92D050"/>
                </a:solidFill>
              </a:rPr>
              <a:t>Metastore</a:t>
            </a:r>
            <a:r>
              <a:rPr lang="zh-CN" altLang="zh-CN" dirty="0">
                <a:solidFill>
                  <a:srgbClr val="92D050"/>
                </a:solidFill>
              </a:rPr>
              <a:t>放在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 smtClean="0">
                <a:solidFill>
                  <a:srgbClr val="92D050"/>
                </a:solidFill>
              </a:rPr>
              <a:t>中</a:t>
            </a:r>
            <a:r>
              <a:rPr lang="zh-CN" altLang="en-US" dirty="0" smtClean="0">
                <a:solidFill>
                  <a:srgbClr val="92D050"/>
                </a:solidFill>
              </a:rPr>
              <a:t>，一起安装部署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73693" y="3209284"/>
            <a:ext cx="9310033" cy="32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10835659" cy="4872403"/>
          </a:xfrm>
        </p:spPr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/>
              <a:t>Hive 3.0</a:t>
            </a:r>
            <a:r>
              <a:rPr lang="zh-CN" altLang="en-US" dirty="0"/>
              <a:t>开始，</a:t>
            </a:r>
            <a:r>
              <a:rPr lang="en-US" altLang="zh-CN" dirty="0" err="1">
                <a:solidFill>
                  <a:srgbClr val="FF0000"/>
                </a:solidFill>
              </a:rPr>
              <a:t>Metastore</a:t>
            </a:r>
            <a:r>
              <a:rPr lang="zh-CN" altLang="en-US" dirty="0">
                <a:solidFill>
                  <a:srgbClr val="FF0000"/>
                </a:solidFill>
              </a:rPr>
              <a:t>作为一个单独的包发布</a:t>
            </a:r>
            <a:r>
              <a:rPr lang="zh-CN" altLang="en-US" dirty="0"/>
              <a:t>，可以在没有</a:t>
            </a:r>
            <a:r>
              <a:rPr lang="en-US" altLang="zh-CN" dirty="0"/>
              <a:t>Hive</a:t>
            </a:r>
            <a:r>
              <a:rPr lang="zh-CN" altLang="en-US" dirty="0"/>
              <a:t>其他部分的情况下运行。这称为</a:t>
            </a:r>
            <a:r>
              <a:rPr lang="zh-CN" altLang="en-US" dirty="0">
                <a:solidFill>
                  <a:srgbClr val="FF0000"/>
                </a:solidFill>
              </a:rPr>
              <a:t>独立模式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但是</a:t>
            </a:r>
            <a:r>
              <a:rPr lang="zh-CN" altLang="en-US" dirty="0"/>
              <a:t>在默认情况下</a:t>
            </a:r>
            <a:r>
              <a:rPr lang="en-US" altLang="zh-CN" dirty="0" err="1"/>
              <a:t>Metastore</a:t>
            </a:r>
            <a:r>
              <a:rPr lang="zh-CN" altLang="en-US" dirty="0"/>
              <a:t>配置为与</a:t>
            </a:r>
            <a:r>
              <a:rPr lang="en-US" altLang="zh-CN" dirty="0"/>
              <a:t>Hive</a:t>
            </a:r>
            <a:r>
              <a:rPr lang="zh-CN" altLang="en-US" dirty="0"/>
              <a:t>一起使用，因此在这个配置中需要修改一些配置参数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zh-CN" dirty="0" smtClean="0"/>
              <a:t>要使</a:t>
            </a:r>
            <a:r>
              <a:rPr lang="en-US" altLang="zh-CN" dirty="0" smtClean="0"/>
              <a:t>Metastore</a:t>
            </a:r>
            <a:r>
              <a:rPr lang="zh-CN" altLang="zh-CN" dirty="0" smtClean="0"/>
              <a:t>成为一个独立的服务，需要修改大量的参数，目前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官方为了最大限度地向后兼容，所有旧的配置参数仍然有效。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的</a:t>
            </a:r>
            <a:r>
              <a:rPr lang="en-US" altLang="zh-CN" dirty="0" smtClean="0"/>
              <a:t>Metastore</a:t>
            </a:r>
            <a:r>
              <a:rPr lang="zh-CN" altLang="zh-CN" dirty="0" smtClean="0"/>
              <a:t>服务将读取</a:t>
            </a:r>
            <a:r>
              <a:rPr lang="en-US" altLang="zh-CN" dirty="0" smtClean="0"/>
              <a:t>metastore-site.xml</a:t>
            </a:r>
            <a:r>
              <a:rPr lang="zh-CN" altLang="zh-CN" dirty="0" smtClean="0"/>
              <a:t>，同时也会从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的配置文件目录中读取</a:t>
            </a:r>
            <a:r>
              <a:rPr lang="en-US" altLang="zh-CN" dirty="0" smtClean="0"/>
              <a:t>hive-site.xml</a:t>
            </a:r>
            <a:r>
              <a:rPr lang="zh-CN" altLang="zh-CN" dirty="0" smtClean="0"/>
              <a:t>或者</a:t>
            </a:r>
            <a:r>
              <a:rPr lang="en-US" altLang="zh-CN" dirty="0" smtClean="0"/>
              <a:t>hive-memstoresite.xml</a:t>
            </a:r>
            <a:r>
              <a:rPr lang="zh-CN" altLang="zh-CN" dirty="0" smtClean="0"/>
              <a:t>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配置</a:t>
            </a:r>
            <a:r>
              <a:rPr lang="zh-CN" altLang="zh-CN" dirty="0" smtClean="0"/>
              <a:t>参数后，可以使用</a:t>
            </a:r>
            <a:r>
              <a:rPr lang="en-US" altLang="zh-CN" dirty="0" smtClean="0"/>
              <a:t>start-metastore.sh</a:t>
            </a:r>
            <a:r>
              <a:rPr lang="zh-CN" altLang="zh-CN" dirty="0" smtClean="0"/>
              <a:t>来启动</a:t>
            </a:r>
            <a:r>
              <a:rPr lang="en-US" altLang="zh-CN" dirty="0" smtClean="0"/>
              <a:t>metastore</a:t>
            </a:r>
            <a:r>
              <a:rPr lang="zh-CN" altLang="zh-CN" dirty="0" smtClean="0"/>
              <a:t>服务。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766130"/>
              </p:ext>
            </p:extLst>
          </p:nvPr>
        </p:nvGraphicFramePr>
        <p:xfrm>
          <a:off x="1764927" y="2758560"/>
          <a:ext cx="9270626" cy="11500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02259"/>
                <a:gridCol w="5868367"/>
              </a:tblGrid>
              <a:tr h="690031">
                <a:tc>
                  <a:txBody>
                    <a:bodyPr/>
                    <a:lstStyle/>
                    <a:p>
                      <a:pPr algn="l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600" dirty="0" err="1">
                          <a:effectLst/>
                        </a:rPr>
                        <a:t>metastore.task.threads.always</a:t>
                      </a:r>
                      <a:endParaRPr lang="zh-CN" sz="1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600" dirty="0">
                          <a:effectLst/>
                        </a:rPr>
                        <a:t>org.apache.hadoop.hive.metastore.events.eventcleanertask,org.apache.hadoop.hive.metastore.MaterializationsCacheCleanerTask</a:t>
                      </a:r>
                      <a:endParaRPr lang="zh-CN" sz="1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60020">
                <a:tc>
                  <a:txBody>
                    <a:bodyPr/>
                    <a:lstStyle/>
                    <a:p>
                      <a:pPr algn="l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600">
                          <a:effectLst/>
                        </a:rPr>
                        <a:t>metastore.expression.proxy</a:t>
                      </a:r>
                      <a:endParaRPr lang="zh-CN" sz="1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600" dirty="0">
                          <a:effectLst/>
                        </a:rPr>
                        <a:t>org.apache.hadoop.hive.metastore.defaultpartitionexpressionproxy</a:t>
                      </a:r>
                      <a:endParaRPr lang="zh-CN" sz="1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6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独立模式部署测试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具体安装部署过程，请参考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独立模式部署文档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独立安装包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703" y="3111955"/>
            <a:ext cx="9599351" cy="22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配置文件</a:t>
            </a:r>
            <a:r>
              <a:rPr lang="en-US" altLang="zh-CN" dirty="0" err="1" smtClean="0"/>
              <a:t>conf</a:t>
            </a:r>
            <a:r>
              <a:rPr lang="en-US" altLang="zh-CN" dirty="0" smtClean="0"/>
              <a:t>/metastore-site.xml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03" y="2632103"/>
            <a:ext cx="9427552" cy="32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hive-site.xml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连接驱动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94758" y="2502221"/>
            <a:ext cx="9049124" cy="112404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 rotWithShape="1">
          <a:blip r:embed="rId3"/>
          <a:srcRect t="51002"/>
          <a:stretch/>
        </p:blipFill>
        <p:spPr>
          <a:xfrm>
            <a:off x="1394758" y="4082334"/>
            <a:ext cx="10639848" cy="19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删除冲突</a:t>
            </a:r>
            <a:r>
              <a:rPr lang="en-US" altLang="zh-CN" dirty="0" smtClean="0"/>
              <a:t>guava19</a:t>
            </a:r>
            <a:r>
              <a:rPr lang="zh-CN" altLang="en-US" dirty="0" smtClean="0"/>
              <a:t>包，添加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guava27</a:t>
            </a:r>
            <a:r>
              <a:rPr lang="zh-CN" altLang="en-US" dirty="0" smtClean="0"/>
              <a:t>包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778978" y="2614033"/>
            <a:ext cx="8613401" cy="35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启动独立</a:t>
            </a:r>
            <a:r>
              <a:rPr lang="en-US" altLang="zh-CN" dirty="0" err="1" smtClean="0"/>
              <a:t>metastore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70" y="2569861"/>
            <a:ext cx="10005818" cy="30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启动独立</a:t>
            </a:r>
            <a:r>
              <a:rPr lang="en-US" altLang="zh-CN" dirty="0" smtClean="0"/>
              <a:t>hiveserver2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36" y="2771624"/>
            <a:ext cx="10214743" cy="23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Hive3</a:t>
            </a:r>
            <a:r>
              <a:rPr lang="zh-CN" altLang="en-US" dirty="0" smtClean="0"/>
              <a:t>新特性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Metastore</a:t>
            </a:r>
            <a:r>
              <a:rPr lang="zh-CN" altLang="en-US" dirty="0" smtClean="0"/>
              <a:t>独立模式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启动</a:t>
            </a:r>
            <a:r>
              <a:rPr lang="en-US" altLang="zh-CN" dirty="0" smtClean="0"/>
              <a:t>beeline</a:t>
            </a:r>
            <a:r>
              <a:rPr lang="zh-CN" altLang="en-US" dirty="0" smtClean="0"/>
              <a:t>连接测试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86" y="2561392"/>
            <a:ext cx="8059785" cy="3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371600"/>
            <a:ext cx="6518569" cy="46736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中分区表及分桶表的设计及优化实现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中索引的设计及应用场景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中文件格式</a:t>
            </a:r>
            <a:r>
              <a:rPr lang="zh-CN" altLang="en-US" dirty="0"/>
              <a:t>及</a:t>
            </a:r>
            <a:r>
              <a:rPr lang="zh-CN" altLang="zh-CN" dirty="0"/>
              <a:t>数据压缩的优化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中的存储优化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Explain</a:t>
            </a:r>
            <a:r>
              <a:rPr lang="zh-CN" altLang="zh-CN" dirty="0"/>
              <a:t>解析命令的使用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MapReduce</a:t>
            </a:r>
            <a:r>
              <a:rPr lang="zh-CN" altLang="zh-CN" dirty="0"/>
              <a:t>的属性优化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Join</a:t>
            </a:r>
            <a:r>
              <a:rPr lang="zh-CN" altLang="zh-CN" dirty="0"/>
              <a:t>方案的</a:t>
            </a:r>
            <a:r>
              <a:rPr lang="zh-CN" altLang="zh-CN" dirty="0" smtClean="0"/>
              <a:t>优化</a:t>
            </a:r>
            <a:endParaRPr lang="zh-CN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函数重要应用案例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/>
              <a:t>当执行查询计划时，</a:t>
            </a:r>
            <a:r>
              <a:rPr lang="en-US" altLang="zh-CN" dirty="0"/>
              <a:t>Hive</a:t>
            </a:r>
            <a:r>
              <a:rPr lang="zh-CN" altLang="zh-CN" dirty="0"/>
              <a:t>会使用表的最后一级目录作为底层处理数据的</a:t>
            </a:r>
            <a:r>
              <a:rPr lang="zh-CN" altLang="zh-CN" dirty="0" smtClean="0"/>
              <a:t>输入</a:t>
            </a:r>
            <a:endParaRPr lang="en-US" altLang="zh-CN" dirty="0" smtClean="0"/>
          </a:p>
          <a:p>
            <a:r>
              <a:rPr lang="en-US" altLang="zh-CN" dirty="0" smtClean="0"/>
              <a:t>Step2</a:t>
            </a:r>
            <a:r>
              <a:rPr lang="zh-CN" altLang="en-US" dirty="0" smtClean="0"/>
              <a:t>：</a:t>
            </a:r>
            <a:r>
              <a:rPr lang="zh-CN" altLang="zh-CN" dirty="0"/>
              <a:t>然后将整个</a:t>
            </a:r>
            <a:r>
              <a:rPr lang="en-US" altLang="zh-CN" dirty="0"/>
              <a:t>HDFS</a:t>
            </a:r>
            <a:r>
              <a:rPr lang="zh-CN" altLang="zh-CN" dirty="0"/>
              <a:t>中表的目录作为底层查询的输入，可以通过</a:t>
            </a:r>
            <a:r>
              <a:rPr lang="en-US" altLang="zh-CN" dirty="0"/>
              <a:t>explain</a:t>
            </a:r>
            <a:r>
              <a:rPr lang="zh-CN" altLang="zh-CN" dirty="0"/>
              <a:t>命令查看执行计划依赖的数据</a:t>
            </a:r>
          </a:p>
        </p:txBody>
      </p:sp>
      <p:sp>
        <p:nvSpPr>
          <p:cNvPr id="2" name="矩形 1"/>
          <p:cNvSpPr/>
          <p:nvPr/>
        </p:nvSpPr>
        <p:spPr>
          <a:xfrm>
            <a:off x="959224" y="3008106"/>
            <a:ext cx="6096000" cy="26354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explain extended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logindate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i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cnt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tb_login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where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logindate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'2021-03-24'</a:t>
            </a:r>
            <a:b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group by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logindate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1" y="2597109"/>
            <a:ext cx="7709646" cy="36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371600"/>
            <a:ext cx="6518569" cy="46736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zh-CN" dirty="0" smtClean="0"/>
              <a:t>掌握</a:t>
            </a:r>
            <a:r>
              <a:rPr lang="en-US" altLang="zh-CN" dirty="0"/>
              <a:t>CBO</a:t>
            </a:r>
            <a:r>
              <a:rPr lang="zh-CN" altLang="zh-CN" dirty="0"/>
              <a:t>优化器与</a:t>
            </a:r>
            <a:r>
              <a:rPr lang="en-US" altLang="zh-CN" dirty="0"/>
              <a:t>Analyze</a:t>
            </a:r>
            <a:r>
              <a:rPr lang="zh-CN" altLang="zh-CN" dirty="0"/>
              <a:t>的的使用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了解谓词下推</a:t>
            </a:r>
            <a:r>
              <a:rPr lang="en-US" altLang="zh-CN" dirty="0"/>
              <a:t>PPD</a:t>
            </a:r>
            <a:r>
              <a:rPr lang="zh-CN" altLang="zh-CN" dirty="0"/>
              <a:t>的基本规则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掌握数据倾斜的问题处理方案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与</a:t>
            </a:r>
            <a:r>
              <a:rPr lang="en-US" altLang="zh-CN" dirty="0"/>
              <a:t>Tez</a:t>
            </a:r>
            <a:r>
              <a:rPr lang="zh-CN" altLang="zh-CN" dirty="0"/>
              <a:t>的集成实现</a:t>
            </a:r>
          </a:p>
          <a:p>
            <a:pPr lvl="0">
              <a:lnSpc>
                <a:spcPct val="150000"/>
              </a:lnSpc>
            </a:pPr>
            <a:r>
              <a:rPr lang="zh-CN" altLang="zh-CN" dirty="0" smtClean="0"/>
              <a:t>了解</a:t>
            </a:r>
            <a:r>
              <a:rPr lang="en-US" altLang="zh-CN" dirty="0"/>
              <a:t>Hive3</a:t>
            </a:r>
            <a:r>
              <a:rPr lang="zh-CN" altLang="zh-CN" dirty="0"/>
              <a:t>中的</a:t>
            </a:r>
            <a:r>
              <a:rPr lang="en-US" altLang="zh-CN" dirty="0"/>
              <a:t>LLAP</a:t>
            </a:r>
            <a:r>
              <a:rPr lang="zh-CN" altLang="zh-CN" dirty="0"/>
              <a:t>、</a:t>
            </a:r>
            <a:r>
              <a:rPr lang="en-US" altLang="zh-CN" dirty="0" err="1"/>
              <a:t>Metastore</a:t>
            </a:r>
            <a:r>
              <a:rPr lang="zh-CN" altLang="zh-CN" dirty="0"/>
              <a:t>独立模式等新特性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函数重要应用案例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788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普通表结构问题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 smtClean="0"/>
              <a:t>假设</a:t>
            </a:r>
            <a:r>
              <a:rPr lang="zh-CN" altLang="zh-CN" dirty="0"/>
              <a:t>每天有</a:t>
            </a:r>
            <a:r>
              <a:rPr lang="en-US" altLang="zh-CN" dirty="0"/>
              <a:t>1G</a:t>
            </a:r>
            <a:r>
              <a:rPr lang="zh-CN" altLang="zh-CN" dirty="0"/>
              <a:t>的数据增量，一年就是</a:t>
            </a:r>
            <a:r>
              <a:rPr lang="en-US" altLang="zh-CN" dirty="0">
                <a:solidFill>
                  <a:srgbClr val="FF0000"/>
                </a:solidFill>
              </a:rPr>
              <a:t>365GB</a:t>
            </a:r>
            <a:r>
              <a:rPr lang="zh-CN" altLang="zh-CN" dirty="0">
                <a:solidFill>
                  <a:srgbClr val="FF0000"/>
                </a:solidFill>
              </a:rPr>
              <a:t>的数据</a:t>
            </a:r>
            <a:r>
              <a:rPr lang="zh-CN" altLang="zh-CN" dirty="0"/>
              <a:t>，按照业务需求</a:t>
            </a:r>
            <a:r>
              <a:rPr lang="zh-CN" altLang="zh-CN" dirty="0" smtClean="0"/>
              <a:t>，每次</a:t>
            </a:r>
            <a:r>
              <a:rPr lang="zh-CN" altLang="zh-CN" dirty="0"/>
              <a:t>只需要对其中一天的数据进行处理，也就是</a:t>
            </a:r>
            <a:r>
              <a:rPr lang="zh-CN" altLang="zh-CN" dirty="0">
                <a:solidFill>
                  <a:srgbClr val="FF0000"/>
                </a:solidFill>
              </a:rPr>
              <a:t>处理</a:t>
            </a:r>
            <a:r>
              <a:rPr lang="en-US" altLang="zh-CN" dirty="0">
                <a:solidFill>
                  <a:srgbClr val="FF0000"/>
                </a:solidFill>
              </a:rPr>
              <a:t>1GB</a:t>
            </a:r>
            <a:r>
              <a:rPr lang="zh-CN" altLang="zh-CN" dirty="0"/>
              <a:t>的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程序</a:t>
            </a:r>
            <a:r>
              <a:rPr lang="zh-CN" altLang="zh-CN" dirty="0"/>
              <a:t>会先加载</a:t>
            </a:r>
            <a:r>
              <a:rPr lang="en-US" altLang="zh-CN" dirty="0"/>
              <a:t>365GB</a:t>
            </a:r>
            <a:r>
              <a:rPr lang="zh-CN" altLang="zh-CN" dirty="0"/>
              <a:t>的数据，然后</a:t>
            </a:r>
            <a:r>
              <a:rPr lang="zh-CN" altLang="zh-CN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364GB</a:t>
            </a:r>
            <a:r>
              <a:rPr lang="zh-CN" altLang="zh-CN" dirty="0">
                <a:solidFill>
                  <a:srgbClr val="FF0000"/>
                </a:solidFill>
              </a:rPr>
              <a:t>的数据过滤掉</a:t>
            </a:r>
            <a:r>
              <a:rPr lang="zh-CN" altLang="zh-CN" dirty="0"/>
              <a:t>，只保留一天的数据再进行计算，</a:t>
            </a:r>
            <a:r>
              <a:rPr lang="zh-CN" altLang="zh-CN" dirty="0">
                <a:solidFill>
                  <a:srgbClr val="FF0000"/>
                </a:solidFill>
              </a:rPr>
              <a:t>导致了大量的磁盘和网络的</a:t>
            </a:r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zh-CN" dirty="0">
                <a:solidFill>
                  <a:srgbClr val="FF0000"/>
                </a:solidFill>
              </a:rPr>
              <a:t>的损耗</a:t>
            </a:r>
            <a:r>
              <a:rPr lang="zh-CN" altLang="zh-CN" dirty="0"/>
              <a:t>。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55707" y="3312528"/>
            <a:ext cx="9259944" cy="27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分区表结构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分区设计思想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/>
              <a:t>提供了一种特殊的表结构来解决——</a:t>
            </a:r>
            <a:r>
              <a:rPr lang="zh-CN" altLang="zh-CN" dirty="0">
                <a:solidFill>
                  <a:srgbClr val="FF0000"/>
                </a:solidFill>
              </a:rPr>
              <a:t>分区表结构</a:t>
            </a:r>
            <a:r>
              <a:rPr lang="zh-CN" altLang="zh-CN" dirty="0"/>
              <a:t>。分区表结构的设计思想是：根据查询的需求，将数据按照查询的条件</a:t>
            </a:r>
            <a:r>
              <a:rPr lang="zh-CN" altLang="zh-CN" dirty="0" smtClean="0"/>
              <a:t>【</a:t>
            </a:r>
            <a:r>
              <a:rPr lang="zh-CN" altLang="zh-CN" dirty="0" smtClean="0">
                <a:solidFill>
                  <a:srgbClr val="FF0000"/>
                </a:solidFill>
              </a:rPr>
              <a:t>一般以时间</a:t>
            </a:r>
            <a:r>
              <a:rPr lang="zh-CN" altLang="zh-CN" dirty="0" smtClean="0"/>
              <a:t>】</a:t>
            </a:r>
            <a:r>
              <a:rPr lang="zh-CN" altLang="zh-CN" dirty="0"/>
              <a:t>进行划分分区存储，将</a:t>
            </a:r>
            <a:r>
              <a:rPr lang="zh-CN" altLang="zh-CN" dirty="0">
                <a:solidFill>
                  <a:srgbClr val="FF0000"/>
                </a:solidFill>
              </a:rPr>
              <a:t>不同分区的数据单独使用一个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zh-CN" dirty="0">
                <a:solidFill>
                  <a:srgbClr val="FF0000"/>
                </a:solidFill>
              </a:rPr>
              <a:t>目录来进行存储</a:t>
            </a:r>
            <a:r>
              <a:rPr lang="zh-CN" altLang="zh-CN" dirty="0"/>
              <a:t>，当底层实现计算时，根据查询的条件，</a:t>
            </a:r>
            <a:r>
              <a:rPr lang="zh-CN" altLang="zh-CN" dirty="0">
                <a:solidFill>
                  <a:srgbClr val="FF0000"/>
                </a:solidFill>
              </a:rPr>
              <a:t>只读取对应分区的数据作为输入，减少不必要的数据加载，提高程序的性能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5644" y="2817502"/>
            <a:ext cx="9185574" cy="30482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56751" y="5865708"/>
            <a:ext cx="6857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  <a:cs typeface="Times New Roman" panose="02020603050405020304" pitchFamily="18" charset="0"/>
              </a:rPr>
              <a:t>上面的案例中，</a:t>
            </a:r>
            <a:r>
              <a:rPr lang="zh-CN" altLang="zh-CN" sz="1600" dirty="0" smtClean="0">
                <a:latin typeface="+mj-ea"/>
                <a:ea typeface="+mj-ea"/>
                <a:cs typeface="Times New Roman" panose="02020603050405020304" pitchFamily="18" charset="0"/>
              </a:rPr>
              <a:t>按照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登陆日期进行分区存储到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Hive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表中，每一天一个分区，在</a:t>
            </a:r>
            <a:r>
              <a:rPr lang="en-US" altLang="zh-CN" sz="1600" dirty="0">
                <a:latin typeface="+mj-ea"/>
                <a:ea typeface="+mj-ea"/>
                <a:cs typeface="Times New Roman" panose="02020603050405020304" pitchFamily="18" charset="0"/>
              </a:rPr>
              <a:t>HDFS</a:t>
            </a:r>
            <a:r>
              <a:rPr lang="zh-CN" altLang="zh-CN" sz="1600" dirty="0">
                <a:latin typeface="+mj-ea"/>
                <a:ea typeface="+mj-ea"/>
                <a:cs typeface="Times New Roman" panose="02020603050405020304" pitchFamily="18" charset="0"/>
              </a:rPr>
              <a:t>的底层就可以自动实现将每天的数据存储在不同的目录中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63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基于分区表的设计实现将所有用户的登录信息进行分区存储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7537" y="2857680"/>
            <a:ext cx="5014013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创建分区表 按照登录日期分区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5216" y="907863"/>
            <a:ext cx="5973761" cy="425640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表设计优化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表数据优化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Job</a:t>
            </a:r>
            <a:r>
              <a:rPr lang="zh-CN" altLang="en-US" dirty="0" smtClean="0">
                <a:solidFill>
                  <a:schemeClr val="tx1"/>
                </a:solidFill>
              </a:rPr>
              <a:t>作业执行优化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Hive3</a:t>
            </a:r>
            <a:r>
              <a:rPr lang="zh-CN" altLang="en-US" dirty="0" smtClean="0">
                <a:solidFill>
                  <a:schemeClr val="tx1"/>
                </a:solidFill>
              </a:rPr>
              <a:t>新特性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将所有登陆数据写入分区表，分区</a:t>
            </a:r>
            <a:r>
              <a:rPr lang="zh-CN" altLang="zh-CN" dirty="0" smtClean="0"/>
              <a:t>存储</a:t>
            </a:r>
            <a:endParaRPr lang="en-US" altLang="zh-CN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0"/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HDFS</a:t>
            </a:r>
            <a:r>
              <a:rPr lang="zh-CN" altLang="zh-CN" dirty="0"/>
              <a:t>中会自动在表的目录下，为每个分区创建一个分区目录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249535" y="3755920"/>
            <a:ext cx="8261022" cy="2904856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2193195"/>
            <a:ext cx="5014013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开启动态分区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hive.exec.dynamic.partition.mode=nonstrict;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按登录日期分区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查询</a:t>
            </a:r>
            <a:r>
              <a:rPr lang="en-US" altLang="zh-CN" dirty="0"/>
              <a:t>2021-03-23</a:t>
            </a:r>
            <a:r>
              <a:rPr lang="zh-CN" altLang="zh-CN" dirty="0"/>
              <a:t>或者</a:t>
            </a:r>
            <a:r>
              <a:rPr lang="en-US" altLang="zh-CN" dirty="0"/>
              <a:t>2021-03-24</a:t>
            </a:r>
            <a:r>
              <a:rPr lang="zh-CN" altLang="zh-CN" dirty="0"/>
              <a:t>的数据进行统计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4387663" y="4418385"/>
            <a:ext cx="5862918" cy="1447323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2522440"/>
            <a:ext cx="5014013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基于分区表查询数据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cnt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tb_login_part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'2021-03-23'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'2021-03-24'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查询</a:t>
            </a:r>
            <a:r>
              <a:rPr lang="zh-CN" altLang="en-US" dirty="0"/>
              <a:t>先检索元数据，元数据中记录该</a:t>
            </a:r>
            <a:r>
              <a:rPr lang="zh-CN" altLang="en-US" dirty="0">
                <a:solidFill>
                  <a:srgbClr val="92D050"/>
                </a:solidFill>
              </a:rPr>
              <a:t>表为分区表并且查询过滤条件为分区字段</a:t>
            </a:r>
            <a:r>
              <a:rPr lang="zh-CN" altLang="en-US" dirty="0"/>
              <a:t>，所以找到该分区对应的</a:t>
            </a:r>
            <a:r>
              <a:rPr lang="en-US" altLang="zh-CN" dirty="0"/>
              <a:t>HDFS</a:t>
            </a:r>
            <a:r>
              <a:rPr lang="zh-CN" altLang="en-US" dirty="0"/>
              <a:t>目录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116264" y="2272814"/>
            <a:ext cx="7705691" cy="42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查询</a:t>
            </a:r>
            <a:r>
              <a:rPr lang="zh-CN" altLang="en-US" dirty="0"/>
              <a:t>先检索元数据，元数据中记录该表为分区表并且查询过滤条件为分区字段，所以</a:t>
            </a:r>
            <a:r>
              <a:rPr lang="zh-CN" altLang="en-US" dirty="0">
                <a:solidFill>
                  <a:srgbClr val="92D050"/>
                </a:solidFill>
              </a:rPr>
              <a:t>找到该分区对应的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en-US" dirty="0">
                <a:solidFill>
                  <a:srgbClr val="92D050"/>
                </a:solidFill>
              </a:rPr>
              <a:t>目录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06615" y="2223750"/>
            <a:ext cx="10027550" cy="43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查看执行</a:t>
            </a:r>
            <a:r>
              <a:rPr lang="zh-CN" altLang="zh-CN" dirty="0" smtClean="0"/>
              <a:t>计划</a:t>
            </a:r>
            <a:endParaRPr lang="en-US" altLang="zh-CN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如果不做分区表结构：读取全表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06614" y="2645037"/>
            <a:ext cx="9211761" cy="40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查看执行</a:t>
            </a:r>
            <a:r>
              <a:rPr lang="zh-CN" altLang="zh-CN" dirty="0" smtClean="0"/>
              <a:t>计划</a:t>
            </a:r>
            <a:endParaRPr lang="en-US" altLang="zh-CN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如果做了分区表结构：读取分区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基于分区表的</a:t>
            </a:r>
            <a:r>
              <a:rPr lang="zh-CN" altLang="zh-CN" dirty="0" smtClean="0"/>
              <a:t>设计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06614" y="2559579"/>
            <a:ext cx="10303065" cy="41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分区表结构设计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分桶</a:t>
            </a:r>
            <a:r>
              <a:rPr kumimoji="1" lang="zh-CN" altLang="en-US" dirty="0" smtClean="0">
                <a:solidFill>
                  <a:srgbClr val="FF0000"/>
                </a:solidFill>
              </a:rPr>
              <a:t>表结构设计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索引设计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6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/>
              <a:t>中</a:t>
            </a:r>
            <a:r>
              <a:rPr lang="en-US" altLang="zh-CN" dirty="0"/>
              <a:t>Join</a:t>
            </a:r>
            <a:r>
              <a:rPr lang="zh-CN" altLang="zh-CN" dirty="0"/>
              <a:t>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默认</a:t>
            </a:r>
            <a:r>
              <a:rPr lang="zh-CN" altLang="en-US" dirty="0" smtClean="0"/>
              <a:t>情况下，</a:t>
            </a:r>
            <a:r>
              <a:rPr lang="en-US" altLang="zh-CN" dirty="0" smtClean="0"/>
              <a:t>Hive</a:t>
            </a:r>
            <a:r>
              <a:rPr lang="zh-CN" altLang="zh-CN" dirty="0" smtClean="0"/>
              <a:t>底层</a:t>
            </a:r>
            <a:r>
              <a:rPr lang="zh-CN" altLang="zh-CN" dirty="0" smtClean="0"/>
              <a:t>是</a:t>
            </a:r>
            <a:r>
              <a:rPr lang="zh-CN" altLang="zh-CN" dirty="0"/>
              <a:t>通过</a:t>
            </a:r>
            <a:r>
              <a:rPr lang="en-US" altLang="zh-CN" dirty="0"/>
              <a:t>MapReduce</a:t>
            </a:r>
            <a:r>
              <a:rPr lang="zh-CN" altLang="zh-CN" dirty="0"/>
              <a:t>来实现</a:t>
            </a:r>
            <a:r>
              <a:rPr lang="zh-CN" altLang="zh-CN" dirty="0" smtClean="0"/>
              <a:t>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MapReduce</a:t>
            </a:r>
            <a:r>
              <a:rPr lang="zh-CN" altLang="en-US" dirty="0" smtClean="0"/>
              <a:t>在处理数据之间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的时候有两种方式：</a:t>
            </a:r>
            <a:r>
              <a:rPr lang="en-US" altLang="zh-CN" dirty="0" smtClean="0"/>
              <a:t>MapJoin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ReduceJoin</a:t>
            </a:r>
            <a:r>
              <a:rPr lang="zh-CN" altLang="en-US" dirty="0" smtClean="0"/>
              <a:t>，其中</a:t>
            </a:r>
            <a:r>
              <a:rPr lang="en-US" altLang="zh-CN" dirty="0" smtClean="0"/>
              <a:t>MapJoin</a:t>
            </a:r>
            <a:r>
              <a:rPr lang="zh-CN" altLang="en-US" dirty="0" smtClean="0"/>
              <a:t>效率较高；</a:t>
            </a:r>
            <a:endParaRPr lang="en-US" altLang="zh-CN" dirty="0" smtClean="0"/>
          </a:p>
          <a:p>
            <a:r>
              <a:rPr lang="zh-CN" altLang="zh-CN" dirty="0" smtClean="0"/>
              <a:t>如果</a:t>
            </a:r>
            <a:r>
              <a:rPr lang="zh-CN" altLang="zh-CN" dirty="0"/>
              <a:t>有</a:t>
            </a:r>
            <a:r>
              <a:rPr lang="zh-CN" altLang="zh-CN" dirty="0">
                <a:solidFill>
                  <a:srgbClr val="FF0000"/>
                </a:solidFill>
              </a:rPr>
              <a:t>两张非常大的表要进行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zh-CN" dirty="0" smtClean="0"/>
              <a:t>，底层无法</a:t>
            </a:r>
            <a:r>
              <a:rPr lang="zh-CN" altLang="zh-CN" dirty="0"/>
              <a:t>使用</a:t>
            </a:r>
            <a:r>
              <a:rPr lang="en-US" altLang="zh-CN" dirty="0"/>
              <a:t>MapJoin</a:t>
            </a:r>
            <a:r>
              <a:rPr lang="zh-CN" altLang="zh-CN" dirty="0"/>
              <a:t>提高</a:t>
            </a:r>
            <a:r>
              <a:rPr lang="en-US" altLang="zh-CN" dirty="0"/>
              <a:t>Join</a:t>
            </a:r>
            <a:r>
              <a:rPr lang="zh-CN" altLang="zh-CN" dirty="0"/>
              <a:t>的性能，</a:t>
            </a:r>
            <a:r>
              <a:rPr lang="zh-CN" altLang="zh-CN" dirty="0">
                <a:solidFill>
                  <a:srgbClr val="FF0000"/>
                </a:solidFill>
              </a:rPr>
              <a:t>只能走默认的</a:t>
            </a:r>
            <a:r>
              <a:rPr lang="en-US" altLang="zh-CN" dirty="0" smtClean="0">
                <a:solidFill>
                  <a:srgbClr val="FF0000"/>
                </a:solidFill>
              </a:rPr>
              <a:t>ReduceJoin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而</a:t>
            </a:r>
            <a:r>
              <a:rPr lang="en-US" altLang="zh-CN" dirty="0"/>
              <a:t>ReduceJoin</a:t>
            </a:r>
            <a:r>
              <a:rPr lang="zh-CN" altLang="zh-CN" dirty="0"/>
              <a:t>必须</a:t>
            </a:r>
            <a:r>
              <a:rPr lang="zh-CN" altLang="zh-CN" dirty="0">
                <a:solidFill>
                  <a:srgbClr val="FF0000"/>
                </a:solidFill>
              </a:rPr>
              <a:t>经过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>
                <a:solidFill>
                  <a:srgbClr val="FF0000"/>
                </a:solidFill>
              </a:rPr>
              <a:t>过程，相对性能比较差</a:t>
            </a:r>
            <a:r>
              <a:rPr lang="zh-CN" altLang="zh-CN" dirty="0"/>
              <a:t>，而且</a:t>
            </a:r>
            <a:r>
              <a:rPr lang="zh-CN" altLang="zh-CN" dirty="0">
                <a:solidFill>
                  <a:srgbClr val="FF0000"/>
                </a:solidFill>
              </a:rPr>
              <a:t>容易产生数据</a:t>
            </a:r>
            <a:r>
              <a:rPr lang="zh-CN" altLang="zh-CN" dirty="0" smtClean="0">
                <a:solidFill>
                  <a:srgbClr val="FF0000"/>
                </a:solidFill>
              </a:rPr>
              <a:t>倾斜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50479" y="3943195"/>
            <a:ext cx="4470400" cy="25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分区</a:t>
            </a:r>
            <a:r>
              <a:rPr lang="zh-CN" altLang="en-US" dirty="0">
                <a:solidFill>
                  <a:schemeClr val="tx1"/>
                </a:solidFill>
              </a:rPr>
              <a:t>表是将数据划分不同的目录进行存储，而</a:t>
            </a:r>
            <a:r>
              <a:rPr lang="zh-CN" altLang="en-US" dirty="0">
                <a:solidFill>
                  <a:srgbClr val="92D050"/>
                </a:solidFill>
              </a:rPr>
              <a:t>分桶表是将数据划分不同的文件进行存储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</a:t>
            </a:r>
            <a:r>
              <a:rPr lang="zh-CN" altLang="en-US" dirty="0">
                <a:solidFill>
                  <a:schemeClr val="tx1"/>
                </a:solidFill>
              </a:rPr>
              <a:t>桶表的设计是按照一定的规则</a:t>
            </a:r>
            <a:r>
              <a:rPr lang="en-US" altLang="zh-CN" dirty="0" smtClean="0">
                <a:solidFill>
                  <a:schemeClr val="tx1"/>
                </a:solidFill>
              </a:rPr>
              <a:t>【</a:t>
            </a:r>
            <a:r>
              <a:rPr lang="zh-CN" altLang="en-US" dirty="0" smtClean="0">
                <a:solidFill>
                  <a:srgbClr val="92D050"/>
                </a:solidFill>
              </a:rPr>
              <a:t>底层通过</a:t>
            </a:r>
            <a:r>
              <a:rPr lang="en-US" altLang="zh-CN" dirty="0">
                <a:solidFill>
                  <a:srgbClr val="92D050"/>
                </a:solidFill>
              </a:rPr>
              <a:t>MapReduce</a:t>
            </a:r>
            <a:r>
              <a:rPr lang="zh-CN" altLang="en-US" dirty="0">
                <a:solidFill>
                  <a:srgbClr val="92D050"/>
                </a:solidFill>
              </a:rPr>
              <a:t>中的多个</a:t>
            </a:r>
            <a:r>
              <a:rPr lang="en-US" altLang="zh-CN" dirty="0">
                <a:solidFill>
                  <a:srgbClr val="92D050"/>
                </a:solidFill>
              </a:rPr>
              <a:t>Reduce</a:t>
            </a:r>
            <a:r>
              <a:rPr lang="zh-CN" altLang="en-US" dirty="0">
                <a:solidFill>
                  <a:srgbClr val="92D050"/>
                </a:solidFill>
              </a:rPr>
              <a:t>来实现</a:t>
            </a:r>
            <a:r>
              <a:rPr lang="en-US" altLang="zh-CN" dirty="0">
                <a:solidFill>
                  <a:schemeClr val="tx1"/>
                </a:solidFill>
              </a:rPr>
              <a:t>】</a:t>
            </a:r>
            <a:r>
              <a:rPr lang="zh-CN" altLang="en-US" dirty="0">
                <a:solidFill>
                  <a:schemeClr val="tx1"/>
                </a:solidFill>
              </a:rPr>
              <a:t>将数据划分到不同的文件中进行存储，构建分桶表。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分</a:t>
            </a:r>
            <a:r>
              <a:rPr lang="zh-CN" altLang="zh-CN" dirty="0"/>
              <a:t>桶表设计思想</a:t>
            </a:r>
            <a:endParaRPr lang="zh-CN" altLang="en-US" dirty="0"/>
          </a:p>
        </p:txBody>
      </p:sp>
      <p:pic>
        <p:nvPicPr>
          <p:cNvPr id="7" name="Picture 5" descr="Bucketing in Hiv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53" y="3755920"/>
            <a:ext cx="5353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分</a:t>
            </a:r>
            <a:r>
              <a:rPr lang="zh-CN" altLang="zh-CN" dirty="0"/>
              <a:t>桶表设计思想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500044" cy="4219575"/>
          </a:xfrm>
        </p:spPr>
        <p:txBody>
          <a:bodyPr/>
          <a:lstStyle/>
          <a:p>
            <a:r>
              <a:rPr lang="zh-CN" altLang="zh-CN" dirty="0" smtClean="0"/>
              <a:t>如果</a:t>
            </a:r>
            <a:r>
              <a:rPr lang="zh-CN" altLang="zh-CN" dirty="0"/>
              <a:t>有</a:t>
            </a:r>
            <a:r>
              <a:rPr lang="zh-CN" altLang="zh-CN" dirty="0">
                <a:solidFill>
                  <a:srgbClr val="FF0000"/>
                </a:solidFill>
              </a:rPr>
              <a:t>两张表按照相同的划分规则</a:t>
            </a:r>
            <a:r>
              <a:rPr lang="zh-CN" altLang="zh-CN" dirty="0" smtClean="0"/>
              <a:t>【</a:t>
            </a:r>
            <a:r>
              <a:rPr lang="zh-CN" altLang="en-US" dirty="0" smtClean="0"/>
              <a:t>比如</a:t>
            </a:r>
            <a:r>
              <a:rPr lang="zh-CN" altLang="zh-CN" dirty="0" smtClean="0"/>
              <a:t>按照</a:t>
            </a:r>
            <a:r>
              <a:rPr lang="en-US" altLang="zh-CN" dirty="0"/>
              <a:t>Join</a:t>
            </a:r>
            <a:r>
              <a:rPr lang="zh-CN" altLang="zh-CN" dirty="0"/>
              <a:t>的关联字段】将各自的数据进行</a:t>
            </a:r>
            <a:r>
              <a:rPr lang="zh-CN" altLang="zh-CN" dirty="0" smtClean="0"/>
              <a:t>划分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en-US" altLang="zh-CN" dirty="0"/>
              <a:t>Join</a:t>
            </a:r>
            <a:r>
              <a:rPr lang="zh-CN" altLang="zh-CN" dirty="0"/>
              <a:t>时，就可以实现</a:t>
            </a:r>
            <a:r>
              <a:rPr lang="en-US" altLang="zh-CN" dirty="0">
                <a:solidFill>
                  <a:srgbClr val="FF0000"/>
                </a:solidFill>
              </a:rPr>
              <a:t>Bucket</a:t>
            </a:r>
            <a:r>
              <a:rPr lang="zh-CN" altLang="zh-CN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Bucket</a:t>
            </a:r>
            <a:r>
              <a:rPr lang="zh-CN" altLang="zh-CN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zh-CN" dirty="0"/>
              <a:t>，避免不必要的</a:t>
            </a:r>
            <a:r>
              <a:rPr lang="zh-CN" altLang="zh-CN" dirty="0" smtClean="0"/>
              <a:t>比较</a:t>
            </a:r>
            <a:r>
              <a:rPr lang="zh-CN" altLang="en-US" dirty="0" smtClean="0"/>
              <a:t>，减少笛卡尔积数量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982743" y="2943224"/>
            <a:ext cx="5956320" cy="34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899496"/>
            <a:ext cx="6298881" cy="4855845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中分区表及分桶表的设计及优化实现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中索引的设计及应用场景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中文件</a:t>
            </a:r>
            <a:r>
              <a:rPr lang="zh-CN" altLang="zh-CN" dirty="0" smtClean="0"/>
              <a:t>格式</a:t>
            </a:r>
            <a:r>
              <a:rPr lang="zh-CN" altLang="en-US" dirty="0"/>
              <a:t>及</a:t>
            </a:r>
            <a:r>
              <a:rPr lang="zh-CN" altLang="zh-CN" dirty="0" smtClean="0"/>
              <a:t>数据压缩</a:t>
            </a:r>
            <a:r>
              <a:rPr lang="zh-CN" altLang="zh-CN" dirty="0"/>
              <a:t>的优化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中的存储优化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Explain</a:t>
            </a:r>
            <a:r>
              <a:rPr lang="zh-CN" altLang="zh-CN" dirty="0"/>
              <a:t>解析命令的使用</a:t>
            </a:r>
          </a:p>
          <a:p>
            <a:pPr lvl="0">
              <a:lnSpc>
                <a:spcPct val="150000"/>
              </a:lnSpc>
            </a:pPr>
            <a:r>
              <a:rPr lang="zh-CN" altLang="zh-CN" dirty="0" smtClean="0"/>
              <a:t>掌握</a:t>
            </a:r>
            <a:r>
              <a:rPr lang="en-US" altLang="zh-CN" dirty="0" smtClean="0"/>
              <a:t>MapReduce</a:t>
            </a:r>
            <a:r>
              <a:rPr lang="zh-CN" altLang="zh-CN" dirty="0"/>
              <a:t>的属性优化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</a:t>
            </a:r>
            <a:r>
              <a:rPr lang="en-US" altLang="zh-CN" dirty="0"/>
              <a:t>Join</a:t>
            </a:r>
            <a:r>
              <a:rPr lang="zh-CN" altLang="zh-CN" dirty="0"/>
              <a:t>方案的</a:t>
            </a:r>
            <a:r>
              <a:rPr lang="zh-CN" altLang="zh-CN" dirty="0" smtClean="0"/>
              <a:t>优化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构建</a:t>
            </a:r>
            <a:r>
              <a:rPr lang="zh-CN" altLang="en-US" dirty="0"/>
              <a:t>普通</a:t>
            </a:r>
            <a:r>
              <a:rPr lang="en-US" altLang="zh-CN" dirty="0"/>
              <a:t>emp</a:t>
            </a:r>
            <a:r>
              <a:rPr lang="zh-CN" altLang="en-US" dirty="0"/>
              <a:t>表</a:t>
            </a:r>
            <a:endParaRPr lang="en-US" altLang="zh-CN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3" y="2698020"/>
            <a:ext cx="5014013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构建普通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emp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创建普通表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job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managerid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hiredate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jiangjin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'/root/hivedata/emp01.txt'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构建分桶</a:t>
            </a:r>
            <a:r>
              <a:rPr lang="en-US" altLang="zh-CN" dirty="0"/>
              <a:t>emp</a:t>
            </a:r>
            <a:r>
              <a:rPr lang="zh-CN" altLang="zh-CN" dirty="0"/>
              <a:t>表</a:t>
            </a:r>
            <a:endParaRPr lang="en-US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3" y="2324759"/>
            <a:ext cx="5014013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构建分桶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emp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db_emp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创建分桶表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job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managerid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hiredate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jiangjin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写入分桶表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 smtClean="0"/>
              <a:t>构建</a:t>
            </a:r>
            <a:r>
              <a:rPr lang="zh-CN" altLang="zh-CN" dirty="0"/>
              <a:t>普通</a:t>
            </a:r>
            <a:r>
              <a:rPr lang="en-US" altLang="zh-CN" dirty="0" smtClean="0"/>
              <a:t>dept</a:t>
            </a:r>
            <a:r>
              <a:rPr lang="zh-CN" altLang="en-US" dirty="0" smtClean="0"/>
              <a:t>表</a:t>
            </a:r>
            <a:endParaRPr lang="en-US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3" y="2694091"/>
            <a:ext cx="501401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构建普通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'/root/hivedata/dept01.txt'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zh-CN" dirty="0" smtClean="0"/>
              <a:t>构建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dept</a:t>
            </a:r>
            <a:r>
              <a:rPr lang="zh-CN" altLang="en-US" dirty="0" smtClean="0"/>
              <a:t>表</a:t>
            </a:r>
            <a:endParaRPr lang="en-US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3" y="2428264"/>
            <a:ext cx="501401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   构建分桶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写入分桶表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9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普通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执行计划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941294" y="2112361"/>
            <a:ext cx="6096000" cy="32871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explain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a.empno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a.ename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a.salary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b.deptno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b.dname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tb_emp01 a </a:t>
            </a:r>
            <a:endParaRPr lang="en-US" altLang="zh-CN" sz="14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join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tb_dept01 b </a:t>
            </a:r>
            <a:endParaRPr lang="en-US" altLang="zh-CN" sz="14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on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a.deptno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b.deptno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400" dirty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48025" y="2017507"/>
            <a:ext cx="8719857" cy="37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执行计划</a:t>
            </a:r>
            <a:endParaRPr lang="en-US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3" y="2428264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开启分桶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SMB(Sort-Merge-Buket) join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hive.optimize.bucketmapjoin = 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hive.auto.convert.sortmerge.join=true;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hive.optimize.bucketmapjoin.sortedmerge = 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查看执行计划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explain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dname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tb_emp02 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tb_dept02 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Hive</a:t>
            </a:r>
            <a:r>
              <a:rPr lang="zh-CN" altLang="zh-CN" dirty="0" smtClean="0"/>
              <a:t>实现</a:t>
            </a:r>
            <a:r>
              <a:rPr lang="en-US" altLang="zh-CN" dirty="0" smtClean="0"/>
              <a:t>emp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dept</a:t>
            </a:r>
            <a:r>
              <a:rPr lang="zh-CN" altLang="zh-CN" dirty="0" smtClean="0"/>
              <a:t>两张</a:t>
            </a:r>
            <a:r>
              <a:rPr lang="zh-CN" altLang="en-US" dirty="0" smtClean="0"/>
              <a:t>大</a:t>
            </a:r>
            <a:r>
              <a:rPr lang="zh-CN" altLang="zh-CN" dirty="0" smtClean="0"/>
              <a:t>表的</a:t>
            </a: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分桶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执行计划</a:t>
            </a:r>
            <a:endParaRPr lang="en-US" altLang="zh-CN" dirty="0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2897724" y="2824405"/>
            <a:ext cx="6375912" cy="28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分区表结构设计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分桶</a:t>
            </a:r>
            <a:r>
              <a:rPr kumimoji="1" lang="zh-CN" altLang="en-US" dirty="0" smtClean="0">
                <a:solidFill>
                  <a:schemeClr val="tx1"/>
                </a:solidFill>
              </a:rPr>
              <a:t>表结构设计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索引设计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3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tx1"/>
                </a:solidFill>
              </a:rPr>
              <a:t>在传统的关系型数据库例如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r>
              <a:rPr lang="zh-CN" altLang="zh-CN" dirty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Oracle</a:t>
            </a:r>
            <a:r>
              <a:rPr lang="zh-CN" altLang="zh-CN" dirty="0" smtClean="0">
                <a:solidFill>
                  <a:schemeClr val="tx1"/>
                </a:solidFill>
              </a:rPr>
              <a:t>中</a:t>
            </a:r>
            <a:r>
              <a:rPr lang="zh-CN" altLang="zh-CN" dirty="0">
                <a:solidFill>
                  <a:schemeClr val="tx1"/>
                </a:solidFill>
              </a:rPr>
              <a:t>，为了提高数据的查询效率，可以</a:t>
            </a:r>
            <a:r>
              <a:rPr lang="zh-CN" altLang="zh-CN" dirty="0">
                <a:solidFill>
                  <a:srgbClr val="92D050"/>
                </a:solidFill>
              </a:rPr>
              <a:t>为表中的字段单独构建索引</a:t>
            </a:r>
            <a:r>
              <a:rPr lang="zh-CN" altLang="zh-CN" dirty="0">
                <a:solidFill>
                  <a:schemeClr val="tx1"/>
                </a:solidFill>
              </a:rPr>
              <a:t>，查询时，可以</a:t>
            </a:r>
            <a:r>
              <a:rPr lang="zh-CN" altLang="zh-CN" dirty="0">
                <a:solidFill>
                  <a:srgbClr val="92D050"/>
                </a:solidFill>
              </a:rPr>
              <a:t>基于字段的索引快速的实现查询、过滤</a:t>
            </a:r>
            <a:r>
              <a:rPr lang="zh-CN" altLang="zh-CN" dirty="0">
                <a:solidFill>
                  <a:schemeClr val="tx1"/>
                </a:solidFill>
              </a:rPr>
              <a:t>等操作。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中也同样提供了索引的设计，允许用户为字段构建索引，提高数据的查询效率。但是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的索引与关系型数据库中的索引并不相同，比如，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不支持主键或者外键</a:t>
            </a:r>
            <a:r>
              <a:rPr lang="zh-CN" altLang="en-US" dirty="0">
                <a:solidFill>
                  <a:srgbClr val="92D050"/>
                </a:solidFill>
              </a:rPr>
              <a:t>索引</a:t>
            </a:r>
            <a:r>
              <a:rPr lang="zh-CN" altLang="zh-CN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索引可以建立在表中的某些列上，以提升一些操作的</a:t>
            </a:r>
            <a:r>
              <a:rPr lang="zh-CN" altLang="zh-CN" dirty="0" smtClean="0">
                <a:solidFill>
                  <a:schemeClr val="tx1"/>
                </a:solidFill>
              </a:rPr>
              <a:t>效率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中的索引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98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中的索引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023919" cy="4219575"/>
          </a:xfrm>
        </p:spPr>
        <p:txBody>
          <a:bodyPr/>
          <a:lstStyle/>
          <a:p>
            <a:r>
              <a:rPr lang="zh-CN" altLang="zh-CN" dirty="0" smtClean="0"/>
              <a:t>在</a:t>
            </a:r>
            <a:r>
              <a:rPr lang="zh-CN" altLang="zh-CN" dirty="0"/>
              <a:t>可以预见到分区数据非常庞大的情况下，分桶和索引常常是优于分区</a:t>
            </a:r>
            <a:r>
              <a:rPr lang="zh-CN" altLang="zh-CN" dirty="0" smtClean="0"/>
              <a:t>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而</a:t>
            </a:r>
            <a:r>
              <a:rPr lang="zh-CN" altLang="zh-CN" dirty="0"/>
              <a:t>分桶由于</a:t>
            </a:r>
            <a:r>
              <a:rPr lang="en-US" altLang="zh-CN" dirty="0"/>
              <a:t>SMB Join</a:t>
            </a:r>
            <a:r>
              <a:rPr lang="zh-CN" altLang="zh-CN" dirty="0"/>
              <a:t>对关联</a:t>
            </a:r>
            <a:r>
              <a:rPr lang="zh-CN" altLang="zh-CN" dirty="0" smtClean="0"/>
              <a:t>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字段）</a:t>
            </a:r>
            <a:r>
              <a:rPr lang="zh-CN" altLang="zh-CN" dirty="0" smtClean="0"/>
              <a:t>要求</a:t>
            </a:r>
            <a:r>
              <a:rPr lang="zh-CN" altLang="zh-CN" dirty="0"/>
              <a:t>严格，所以并不是总能</a:t>
            </a:r>
            <a:r>
              <a:rPr lang="zh-CN" altLang="zh-CN" dirty="0" smtClean="0"/>
              <a:t>生效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b="1" dirty="0"/>
              <a:t>注意：官方明确表示，索引功能支持是从</a:t>
            </a:r>
            <a:r>
              <a:rPr lang="en-US" altLang="zh-CN" b="1" dirty="0"/>
              <a:t>Hive0.7</a:t>
            </a:r>
            <a:r>
              <a:rPr lang="zh-CN" altLang="zh-CN" b="1" dirty="0"/>
              <a:t>版本开始，</a:t>
            </a:r>
            <a:r>
              <a:rPr lang="zh-CN" altLang="zh-CN" b="1" dirty="0">
                <a:solidFill>
                  <a:srgbClr val="FF0000"/>
                </a:solidFill>
              </a:rPr>
              <a:t>到</a:t>
            </a:r>
            <a:r>
              <a:rPr lang="en-US" altLang="zh-CN" b="1" dirty="0">
                <a:solidFill>
                  <a:srgbClr val="FF0000"/>
                </a:solidFill>
              </a:rPr>
              <a:t>Hive3.0</a:t>
            </a:r>
            <a:r>
              <a:rPr lang="zh-CN" altLang="zh-CN" b="1" dirty="0">
                <a:solidFill>
                  <a:srgbClr val="FF0000"/>
                </a:solidFill>
              </a:rPr>
              <a:t>不再支持</a:t>
            </a:r>
            <a:r>
              <a:rPr lang="zh-CN" altLang="zh-CN" b="1" dirty="0"/>
              <a:t>。</a:t>
            </a:r>
            <a:endParaRPr lang="zh-CN" altLang="zh-CN" dirty="0"/>
          </a:p>
          <a:p>
            <a:endParaRPr lang="en-US" altLang="zh-CN" dirty="0" smtClean="0"/>
          </a:p>
          <a:p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94286" y="3492867"/>
            <a:ext cx="8657105" cy="2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899496"/>
            <a:ext cx="6298881" cy="4855845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zh-CN" dirty="0" smtClean="0"/>
              <a:t>掌握</a:t>
            </a:r>
            <a:r>
              <a:rPr lang="en-US" altLang="zh-CN" dirty="0"/>
              <a:t>CBO</a:t>
            </a:r>
            <a:r>
              <a:rPr lang="zh-CN" altLang="zh-CN" dirty="0"/>
              <a:t>优化器与</a:t>
            </a:r>
            <a:r>
              <a:rPr lang="en-US" altLang="zh-CN" dirty="0"/>
              <a:t>Analyze</a:t>
            </a:r>
            <a:r>
              <a:rPr lang="zh-CN" altLang="zh-CN" dirty="0"/>
              <a:t>的的使用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了解谓词下推</a:t>
            </a:r>
            <a:r>
              <a:rPr lang="en-US" altLang="zh-CN" dirty="0"/>
              <a:t>PPD</a:t>
            </a:r>
            <a:r>
              <a:rPr lang="zh-CN" altLang="zh-CN" dirty="0"/>
              <a:t>的基本规则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掌握数据倾斜的问题处理方案</a:t>
            </a:r>
          </a:p>
          <a:p>
            <a:pPr lvl="0">
              <a:lnSpc>
                <a:spcPct val="150000"/>
              </a:lnSpc>
            </a:pPr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与</a:t>
            </a:r>
            <a:r>
              <a:rPr lang="en-US" altLang="zh-CN" dirty="0"/>
              <a:t>Tez</a:t>
            </a:r>
            <a:r>
              <a:rPr lang="zh-CN" altLang="zh-CN" dirty="0"/>
              <a:t>的集成实现</a:t>
            </a:r>
          </a:p>
          <a:p>
            <a:pPr lvl="0">
              <a:lnSpc>
                <a:spcPct val="150000"/>
              </a:lnSpc>
            </a:pPr>
            <a:r>
              <a:rPr lang="zh-CN" altLang="zh-CN" smtClean="0"/>
              <a:t>了解</a:t>
            </a:r>
            <a:r>
              <a:rPr lang="en-US" altLang="zh-CN" dirty="0"/>
              <a:t>Hive3</a:t>
            </a:r>
            <a:r>
              <a:rPr lang="zh-CN" altLang="zh-CN" dirty="0"/>
              <a:t>中的</a:t>
            </a:r>
            <a:r>
              <a:rPr lang="en-US" altLang="zh-CN" dirty="0"/>
              <a:t>LLAP</a:t>
            </a:r>
            <a:r>
              <a:rPr lang="zh-CN" altLang="zh-CN" dirty="0"/>
              <a:t>、</a:t>
            </a:r>
            <a:r>
              <a:rPr lang="en-US" altLang="zh-CN" dirty="0"/>
              <a:t>Metastore</a:t>
            </a:r>
            <a:r>
              <a:rPr lang="zh-CN" altLang="zh-CN" dirty="0"/>
              <a:t>独立模式等新特性</a:t>
            </a:r>
          </a:p>
        </p:txBody>
      </p:sp>
    </p:spTree>
    <p:extLst>
      <p:ext uri="{BB962C8B-B14F-4D97-AF65-F5344CB8AC3E}">
        <p14:creationId xmlns:p14="http://schemas.microsoft.com/office/powerpoint/2010/main" val="27606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/>
              <a:t>的</a:t>
            </a:r>
            <a:r>
              <a:rPr lang="zh-CN" altLang="zh-CN" dirty="0" smtClean="0"/>
              <a:t>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934272" cy="4219575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中索引的</a:t>
            </a:r>
            <a:r>
              <a:rPr lang="zh-CN" altLang="zh-CN" dirty="0" smtClean="0">
                <a:solidFill>
                  <a:schemeClr val="tx1"/>
                </a:solidFill>
              </a:rPr>
              <a:t>基本原理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zh-CN" dirty="0" smtClean="0">
                <a:solidFill>
                  <a:schemeClr val="tx1"/>
                </a:solidFill>
              </a:rPr>
              <a:t>当</a:t>
            </a:r>
            <a:r>
              <a:rPr lang="zh-CN" altLang="zh-CN" dirty="0">
                <a:solidFill>
                  <a:schemeClr val="tx1"/>
                </a:solidFill>
              </a:rPr>
              <a:t>为某张表的某个字段创建索引时，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中会自动创建一张</a:t>
            </a:r>
            <a:r>
              <a:rPr lang="zh-CN" altLang="zh-CN" dirty="0">
                <a:solidFill>
                  <a:srgbClr val="92D050"/>
                </a:solidFill>
              </a:rPr>
              <a:t>索引表</a:t>
            </a:r>
            <a:r>
              <a:rPr lang="zh-CN" altLang="zh-CN" dirty="0">
                <a:solidFill>
                  <a:schemeClr val="tx1"/>
                </a:solidFill>
              </a:rPr>
              <a:t>，该表记录了该</a:t>
            </a:r>
            <a:r>
              <a:rPr lang="zh-CN" altLang="zh-CN" dirty="0">
                <a:solidFill>
                  <a:srgbClr val="92D050"/>
                </a:solidFill>
              </a:rPr>
              <a:t>字段的每个值与数据实际物理位置之间的关系</a:t>
            </a:r>
            <a:r>
              <a:rPr lang="zh-CN" altLang="zh-CN" dirty="0">
                <a:solidFill>
                  <a:schemeClr val="tx1"/>
                </a:solidFill>
              </a:rPr>
              <a:t>，例如数据所在的</a:t>
            </a:r>
            <a:r>
              <a:rPr lang="en-US" altLang="zh-CN" dirty="0">
                <a:solidFill>
                  <a:schemeClr val="tx1"/>
                </a:solidFill>
              </a:rPr>
              <a:t>HDFS</a:t>
            </a:r>
            <a:r>
              <a:rPr lang="zh-CN" altLang="zh-CN" dirty="0">
                <a:solidFill>
                  <a:schemeClr val="tx1"/>
                </a:solidFill>
              </a:rPr>
              <a:t>文件地址，以及所在文件中偏移量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zh-CN" dirty="0">
                <a:solidFill>
                  <a:schemeClr val="tx1"/>
                </a:solidFill>
              </a:rPr>
              <a:t>等信息。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zh-CN" dirty="0" smtClean="0">
                <a:solidFill>
                  <a:schemeClr val="tx1"/>
                </a:solidFill>
              </a:rPr>
              <a:t>索引</a:t>
            </a:r>
            <a:r>
              <a:rPr lang="zh-CN" altLang="zh-CN" dirty="0" smtClean="0">
                <a:solidFill>
                  <a:schemeClr val="tx1"/>
                </a:solidFill>
              </a:rPr>
              <a:t>目的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zh-CN" dirty="0" smtClean="0">
                <a:solidFill>
                  <a:schemeClr val="tx1"/>
                </a:solidFill>
              </a:rPr>
              <a:t>提高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表指定列的查询速度。没有索引时，</a:t>
            </a:r>
            <a:r>
              <a:rPr lang="zh-CN" altLang="zh-CN" dirty="0" smtClean="0">
                <a:solidFill>
                  <a:schemeClr val="tx1"/>
                </a:solidFill>
              </a:rPr>
              <a:t>类似</a:t>
            </a:r>
            <a:r>
              <a:rPr lang="en-US" altLang="zh-CN" dirty="0" smtClean="0">
                <a:solidFill>
                  <a:schemeClr val="tx1"/>
                </a:solidFill>
              </a:rPr>
              <a:t>WHERE </a:t>
            </a:r>
            <a:r>
              <a:rPr lang="en-US" altLang="zh-CN" dirty="0">
                <a:solidFill>
                  <a:schemeClr val="tx1"/>
                </a:solidFill>
              </a:rPr>
              <a:t>tab1.col1 = </a:t>
            </a:r>
            <a:r>
              <a:rPr lang="en-US" altLang="zh-CN" dirty="0" smtClean="0">
                <a:solidFill>
                  <a:schemeClr val="tx1"/>
                </a:solidFill>
              </a:rPr>
              <a:t>10</a:t>
            </a:r>
            <a:r>
              <a:rPr lang="zh-CN" altLang="zh-CN" dirty="0" smtClean="0">
                <a:solidFill>
                  <a:schemeClr val="tx1"/>
                </a:solidFill>
              </a:rPr>
              <a:t>的</a:t>
            </a:r>
            <a:r>
              <a:rPr lang="zh-CN" altLang="zh-CN" dirty="0">
                <a:solidFill>
                  <a:schemeClr val="tx1"/>
                </a:solidFill>
              </a:rPr>
              <a:t>查询，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会加载整张表或分区，然后处理所有</a:t>
            </a:r>
            <a:r>
              <a:rPr lang="zh-CN" altLang="zh-CN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zh-CN" dirty="0" smtClean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但是如果在字段</a:t>
            </a:r>
            <a:r>
              <a:rPr lang="en-US" altLang="zh-CN" dirty="0">
                <a:solidFill>
                  <a:schemeClr val="tx1"/>
                </a:solidFill>
              </a:rPr>
              <a:t>col1</a:t>
            </a:r>
            <a:r>
              <a:rPr lang="zh-CN" altLang="zh-CN" dirty="0">
                <a:solidFill>
                  <a:schemeClr val="tx1"/>
                </a:solidFill>
              </a:rPr>
              <a:t>上面存在索引时，那么只会加载和处理文件的</a:t>
            </a:r>
            <a:r>
              <a:rPr lang="zh-CN" altLang="zh-CN" dirty="0" smtClean="0">
                <a:solidFill>
                  <a:schemeClr val="tx1"/>
                </a:solidFill>
              </a:rPr>
              <a:t>一部分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4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 smtClean="0"/>
              <a:t>的使用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可以</a:t>
            </a:r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Hive3.0</a:t>
            </a:r>
            <a:r>
              <a:rPr lang="zh-CN" altLang="en-US" b="1" dirty="0">
                <a:solidFill>
                  <a:srgbClr val="FF0000"/>
                </a:solidFill>
              </a:rPr>
              <a:t>以下版本测试</a:t>
            </a:r>
          </a:p>
          <a:p>
            <a:r>
              <a:rPr lang="zh-CN" altLang="en-US" dirty="0" smtClean="0"/>
              <a:t>创建</a:t>
            </a:r>
            <a:r>
              <a:rPr lang="zh-CN" altLang="en-US" dirty="0"/>
              <a:t>索引</a:t>
            </a:r>
          </a:p>
          <a:p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8402" y="2480719"/>
            <a:ext cx="8633012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为表中的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userid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构建索引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create index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idx_user_id_login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 table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tb_login_part(userid)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索引类型为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Compact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Compact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Bitmap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类型，存储的索引内容不同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'COMPACT'</a:t>
            </a:r>
            <a:b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延迟构建索引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with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deferred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rebuild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98402" y="4142433"/>
            <a:ext cx="6747622" cy="22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 smtClean="0"/>
              <a:t>的使用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构建</a:t>
            </a:r>
            <a:r>
              <a:rPr lang="zh-CN" altLang="en-US" dirty="0" smtClean="0"/>
              <a:t>索引：</a:t>
            </a:r>
            <a:r>
              <a:rPr lang="zh-CN" altLang="zh-CN" dirty="0"/>
              <a:t>通过运行一个</a:t>
            </a:r>
            <a:r>
              <a:rPr lang="en-US" altLang="zh-CN" dirty="0"/>
              <a:t>MapReduce</a:t>
            </a:r>
            <a:r>
              <a:rPr lang="zh-CN" altLang="zh-CN" dirty="0"/>
              <a:t>程序来构建</a:t>
            </a:r>
            <a:r>
              <a:rPr lang="zh-CN" altLang="zh-CN" dirty="0" smtClean="0"/>
              <a:t>索引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查看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结构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53553" y="216710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alter index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idx_user_id_login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ON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tb_login_part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rebuild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2653553" y="302663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desc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default__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tb_login_part_idx_user_id_login</a:t>
            </a:r>
            <a:r>
              <a:rPr lang="en-US" altLang="zh-CN" sz="1600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__;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894354" y="3947437"/>
            <a:ext cx="9876305" cy="24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 smtClean="0"/>
              <a:t>的使用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 smtClean="0"/>
              <a:t>查看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内容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37679" y="24678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60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default__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tb_login_part_idx_user_id_login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__;</a:t>
            </a:r>
            <a:endParaRPr lang="zh-CN" altLang="en-US" sz="1600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28164" y="3225580"/>
            <a:ext cx="10393679" cy="22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 smtClean="0"/>
              <a:t>的使用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删除</a:t>
            </a:r>
            <a:r>
              <a:rPr lang="zh-CN" altLang="en-US" dirty="0" smtClean="0"/>
              <a:t>索引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218328" y="2320970"/>
            <a:ext cx="4926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DROP INDEX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idx_user_id_login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ON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tb_login_part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30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>
                <a:solidFill>
                  <a:srgbClr val="92D050"/>
                </a:solidFill>
              </a:rPr>
              <a:t>构建索引</a:t>
            </a:r>
            <a:r>
              <a:rPr lang="zh-CN" altLang="zh-CN" dirty="0"/>
              <a:t>的过程是</a:t>
            </a:r>
            <a:r>
              <a:rPr lang="zh-CN" altLang="zh-CN" dirty="0">
                <a:solidFill>
                  <a:srgbClr val="FF0000"/>
                </a:solidFill>
              </a:rPr>
              <a:t>通过一个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zh-CN" dirty="0">
                <a:solidFill>
                  <a:srgbClr val="FF0000"/>
                </a:solidFill>
              </a:rPr>
              <a:t>程序来实现</a:t>
            </a:r>
            <a:r>
              <a:rPr lang="zh-CN" altLang="zh-CN" dirty="0" smtClean="0">
                <a:solidFill>
                  <a:srgbClr val="FF0000"/>
                </a:solidFill>
              </a:rPr>
              <a:t>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chemeClr val="tx1"/>
                </a:solidFill>
              </a:rPr>
              <a:t>每次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zh-CN" dirty="0">
                <a:solidFill>
                  <a:schemeClr val="tx1"/>
                </a:solidFill>
              </a:rPr>
              <a:t>中原始数据表的数据发生更新时，</a:t>
            </a:r>
            <a:r>
              <a:rPr lang="zh-CN" altLang="zh-CN" dirty="0">
                <a:solidFill>
                  <a:srgbClr val="92D050"/>
                </a:solidFill>
              </a:rPr>
              <a:t>索引表不会</a:t>
            </a:r>
            <a:r>
              <a:rPr lang="zh-CN" altLang="zh-CN" dirty="0" smtClean="0">
                <a:solidFill>
                  <a:srgbClr val="92D050"/>
                </a:solidFill>
              </a:rPr>
              <a:t>自动更新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zh-CN" dirty="0" smtClean="0">
                <a:solidFill>
                  <a:schemeClr val="tx1"/>
                </a:solidFill>
              </a:rPr>
              <a:t>必须</a:t>
            </a:r>
            <a:r>
              <a:rPr lang="zh-CN" altLang="zh-CN" dirty="0">
                <a:solidFill>
                  <a:schemeClr val="tx1"/>
                </a:solidFill>
              </a:rPr>
              <a:t>手动执行一个</a:t>
            </a:r>
            <a:r>
              <a:rPr lang="en-US" altLang="zh-CN" dirty="0">
                <a:solidFill>
                  <a:schemeClr val="tx1"/>
                </a:solidFill>
              </a:rPr>
              <a:t>Alter index</a:t>
            </a:r>
            <a:r>
              <a:rPr lang="zh-CN" altLang="zh-CN" dirty="0">
                <a:solidFill>
                  <a:schemeClr val="tx1"/>
                </a:solidFill>
              </a:rPr>
              <a:t>命令来实现通过</a:t>
            </a:r>
            <a:r>
              <a:rPr lang="en-US" altLang="zh-CN" dirty="0">
                <a:solidFill>
                  <a:schemeClr val="tx1"/>
                </a:solidFill>
              </a:rPr>
              <a:t>MapReduce</a:t>
            </a:r>
            <a:r>
              <a:rPr lang="zh-CN" altLang="zh-CN" dirty="0">
                <a:solidFill>
                  <a:schemeClr val="tx1"/>
                </a:solidFill>
              </a:rPr>
              <a:t>更新索引表，导致整体性能较差，维护相对繁琐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60000" lvl="1" indent="-360000">
              <a:buClr>
                <a:srgbClr val="404040"/>
              </a:buClr>
              <a:buSzPct val="85000"/>
            </a:pPr>
            <a:r>
              <a:rPr lang="zh-CN" altLang="zh-CN" sz="1600" dirty="0" smtClean="0"/>
              <a:t>表</a:t>
            </a:r>
            <a:r>
              <a:rPr lang="zh-CN" altLang="zh-CN" sz="1600" dirty="0"/>
              <a:t>中数据发生新增或者修改</a:t>
            </a:r>
          </a:p>
          <a:p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44" y="2546376"/>
            <a:ext cx="10494869" cy="32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 smtClean="0"/>
              <a:t>索引</a:t>
            </a:r>
            <a:r>
              <a:rPr lang="zh-CN" altLang="zh-CN" dirty="0"/>
              <a:t>表没有更新</a:t>
            </a:r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744115" y="2575100"/>
            <a:ext cx="10683128" cy="23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8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zh-CN" dirty="0" smtClean="0"/>
              <a:t>索引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手动更新</a:t>
            </a:r>
            <a:r>
              <a:rPr lang="zh-CN" altLang="zh-CN" dirty="0" smtClean="0"/>
              <a:t>索引表</a:t>
            </a:r>
            <a:r>
              <a:rPr lang="zh-CN" altLang="en-US" dirty="0" smtClean="0"/>
              <a:t>：通过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实现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52165" y="238182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alter index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idx_user_id_login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ON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tb_login_part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rebuild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60638" y="3095369"/>
            <a:ext cx="10333504" cy="26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索引设计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由于</a:t>
            </a:r>
            <a:r>
              <a:rPr lang="en-US" altLang="zh-CN" dirty="0"/>
              <a:t>Hive</a:t>
            </a:r>
            <a:r>
              <a:rPr lang="zh-CN" altLang="zh-CN" dirty="0"/>
              <a:t>的索引设计过于繁琐，所以从</a:t>
            </a:r>
            <a:r>
              <a:rPr lang="en-US" altLang="zh-CN" dirty="0">
                <a:solidFill>
                  <a:srgbClr val="FF0000"/>
                </a:solidFill>
              </a:rPr>
              <a:t>Hive3.0</a:t>
            </a:r>
            <a:r>
              <a:rPr lang="zh-CN" altLang="zh-CN" dirty="0">
                <a:solidFill>
                  <a:srgbClr val="FF0000"/>
                </a:solidFill>
              </a:rPr>
              <a:t>版本开始，取消了对</a:t>
            </a:r>
            <a:r>
              <a:rPr lang="en-US" altLang="zh-CN" dirty="0">
                <a:solidFill>
                  <a:srgbClr val="FF0000"/>
                </a:solidFill>
              </a:rPr>
              <a:t>Hive Index</a:t>
            </a:r>
            <a:r>
              <a:rPr lang="zh-CN" altLang="zh-CN" dirty="0">
                <a:solidFill>
                  <a:srgbClr val="FF0000"/>
                </a:solidFill>
              </a:rPr>
              <a:t>的支持</a:t>
            </a:r>
            <a:r>
              <a:rPr lang="zh-CN" altLang="zh-CN" dirty="0"/>
              <a:t>及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如果</a:t>
            </a:r>
            <a:r>
              <a:rPr lang="zh-CN" altLang="zh-CN" dirty="0"/>
              <a:t>使用的是</a:t>
            </a:r>
            <a:r>
              <a:rPr lang="en-US" altLang="zh-CN" dirty="0"/>
              <a:t>Hive1.x</a:t>
            </a:r>
            <a:r>
              <a:rPr lang="zh-CN" altLang="zh-CN" dirty="0"/>
              <a:t>或者</a:t>
            </a:r>
            <a:r>
              <a:rPr lang="en-US" altLang="zh-CN" dirty="0" smtClean="0"/>
              <a:t>Hive2.x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在</a:t>
            </a:r>
            <a:r>
              <a:rPr lang="zh-CN" altLang="zh-CN" dirty="0"/>
              <a:t>特定的场景下依旧可以使用</a:t>
            </a:r>
            <a:r>
              <a:rPr lang="en-US" altLang="zh-CN" dirty="0"/>
              <a:t>Hive Index</a:t>
            </a:r>
            <a:r>
              <a:rPr lang="zh-CN" altLang="zh-CN" dirty="0"/>
              <a:t>来提高性能。</a:t>
            </a:r>
          </a:p>
          <a:p>
            <a:r>
              <a:rPr lang="zh-CN" altLang="zh-CN" dirty="0"/>
              <a:t>实际工作场景中，一般不推荐使用</a:t>
            </a:r>
            <a:r>
              <a:rPr lang="en-US" altLang="zh-CN" dirty="0"/>
              <a:t>Hive Index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r>
              <a:rPr lang="en-US" altLang="zh-CN" dirty="0">
                <a:solidFill>
                  <a:srgbClr val="FF0000"/>
                </a:solidFill>
              </a:rPr>
              <a:t>ORC</a:t>
            </a:r>
            <a:r>
              <a:rPr lang="zh-CN" altLang="zh-CN" dirty="0">
                <a:solidFill>
                  <a:srgbClr val="FF0000"/>
                </a:solidFill>
              </a:rPr>
              <a:t>文件格式中的</a:t>
            </a:r>
            <a:r>
              <a:rPr lang="zh-CN" altLang="zh-CN" dirty="0" smtClean="0">
                <a:solidFill>
                  <a:srgbClr val="FF0000"/>
                </a:solidFill>
              </a:rPr>
              <a:t>索引</a:t>
            </a:r>
            <a:r>
              <a:rPr lang="zh-CN" altLang="en-US" dirty="0" smtClean="0">
                <a:solidFill>
                  <a:srgbClr val="FF0000"/>
                </a:solidFill>
              </a:rPr>
              <a:t>、物化</a:t>
            </a:r>
            <a:r>
              <a:rPr lang="zh-CN" altLang="en-US" dirty="0" smtClean="0">
                <a:solidFill>
                  <a:srgbClr val="FF0000"/>
                </a:solidFill>
              </a:rPr>
              <a:t>视图</a:t>
            </a:r>
            <a:r>
              <a:rPr lang="zh-CN" altLang="zh-CN" dirty="0" smtClean="0"/>
              <a:t>来</a:t>
            </a:r>
            <a:r>
              <a:rPr lang="zh-CN" altLang="zh-CN" dirty="0"/>
              <a:t>代替</a:t>
            </a:r>
            <a:r>
              <a:rPr lang="en-US" altLang="zh-CN" dirty="0"/>
              <a:t>Hive Index</a:t>
            </a:r>
            <a:r>
              <a:rPr lang="zh-CN" altLang="zh-CN" dirty="0"/>
              <a:t>提高查询性能。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21222" y="3755920"/>
            <a:ext cx="9170895" cy="21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2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表设计优化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/>
              <a:t>表数据优化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文件格式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数据压缩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存储优化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数据存储的本质还是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，所有的数据读写都基于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的文件来实现；</a:t>
            </a:r>
            <a:endParaRPr lang="en-US" altLang="zh-CN" dirty="0" smtClean="0"/>
          </a:p>
          <a:p>
            <a:r>
              <a:rPr lang="zh-CN" altLang="en-US" dirty="0" smtClean="0"/>
              <a:t>为了提高对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文件读写的性能，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提供了多种文件存储格式：</a:t>
            </a:r>
            <a:r>
              <a:rPr lang="en-US" altLang="zh-CN" b="1" dirty="0" smtClean="0">
                <a:solidFill>
                  <a:srgbClr val="92D050"/>
                </a:solidFill>
              </a:rPr>
              <a:t>TextFile</a:t>
            </a:r>
            <a:r>
              <a:rPr lang="zh-CN" altLang="en-US" b="1" dirty="0" smtClean="0">
                <a:solidFill>
                  <a:srgbClr val="92D050"/>
                </a:solidFill>
              </a:rPr>
              <a:t>、</a:t>
            </a:r>
            <a:r>
              <a:rPr lang="en-US" altLang="zh-CN" b="1" dirty="0" smtClean="0">
                <a:solidFill>
                  <a:srgbClr val="92D050"/>
                </a:solidFill>
              </a:rPr>
              <a:t>SequenceFile</a:t>
            </a:r>
            <a:r>
              <a:rPr lang="zh-CN" altLang="en-US" b="1" dirty="0" smtClean="0">
                <a:solidFill>
                  <a:srgbClr val="92D050"/>
                </a:solidFill>
              </a:rPr>
              <a:t>、</a:t>
            </a:r>
            <a:r>
              <a:rPr lang="en-US" altLang="zh-CN" b="1" dirty="0" smtClean="0">
                <a:solidFill>
                  <a:srgbClr val="92D050"/>
                </a:solidFill>
              </a:rPr>
              <a:t>ORC</a:t>
            </a:r>
            <a:r>
              <a:rPr lang="zh-CN" altLang="en-US" b="1" dirty="0" smtClean="0">
                <a:solidFill>
                  <a:srgbClr val="92D050"/>
                </a:solidFill>
              </a:rPr>
              <a:t>、</a:t>
            </a:r>
            <a:r>
              <a:rPr lang="en-US" altLang="zh-CN" b="1" dirty="0" smtClean="0">
                <a:solidFill>
                  <a:srgbClr val="92D050"/>
                </a:solidFill>
              </a:rPr>
              <a:t>Parquet</a:t>
            </a:r>
            <a:r>
              <a:rPr lang="zh-CN" altLang="en-US" dirty="0" smtClean="0"/>
              <a:t>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不同</a:t>
            </a:r>
            <a:r>
              <a:rPr lang="zh-CN" altLang="en-US" dirty="0"/>
              <a:t>的文件存储格式具有不同的存储特点，有的</a:t>
            </a:r>
            <a:r>
              <a:rPr lang="zh-CN" altLang="en-US" dirty="0">
                <a:solidFill>
                  <a:srgbClr val="FF0000"/>
                </a:solidFill>
              </a:rPr>
              <a:t>可以降低存储空间</a:t>
            </a:r>
            <a:r>
              <a:rPr lang="zh-CN" altLang="en-US" dirty="0"/>
              <a:t>，有的可以</a:t>
            </a:r>
            <a:r>
              <a:rPr lang="zh-CN" altLang="en-US" dirty="0">
                <a:solidFill>
                  <a:srgbClr val="FF0000"/>
                </a:solidFill>
              </a:rPr>
              <a:t>提高查询</a:t>
            </a:r>
            <a:r>
              <a:rPr lang="zh-CN" altLang="en-US" dirty="0" smtClean="0">
                <a:solidFill>
                  <a:srgbClr val="FF0000"/>
                </a:solidFill>
              </a:rPr>
              <a:t>性能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92D050"/>
                </a:solidFill>
              </a:rPr>
              <a:t>友情提示：可以到</a:t>
            </a:r>
            <a:r>
              <a:rPr lang="en-US" altLang="zh-CN" dirty="0" smtClean="0">
                <a:solidFill>
                  <a:srgbClr val="92D050"/>
                </a:solidFill>
              </a:rPr>
              <a:t>《Hadoop3.0</a:t>
            </a:r>
            <a:r>
              <a:rPr lang="zh-CN" altLang="en-US" dirty="0" smtClean="0">
                <a:solidFill>
                  <a:srgbClr val="92D050"/>
                </a:solidFill>
              </a:rPr>
              <a:t>课程</a:t>
            </a:r>
            <a:r>
              <a:rPr lang="en-US" altLang="zh-CN" dirty="0" smtClean="0">
                <a:solidFill>
                  <a:srgbClr val="92D050"/>
                </a:solidFill>
              </a:rPr>
              <a:t>》</a:t>
            </a:r>
            <a:r>
              <a:rPr lang="zh-CN" altLang="en-US" dirty="0" smtClean="0">
                <a:solidFill>
                  <a:srgbClr val="92D050"/>
                </a:solidFill>
              </a:rPr>
              <a:t>中查看学习文件存储格式相关的详细知识哦！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127" y="2749785"/>
            <a:ext cx="7385954" cy="29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的文件格式在建表时指定，默认是</a:t>
            </a:r>
            <a:r>
              <a:rPr lang="en-US" altLang="zh-CN" dirty="0" smtClean="0"/>
              <a:t>TextFile.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71" y="2234995"/>
            <a:ext cx="8489416" cy="297967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840971" y="4168588"/>
            <a:ext cx="2112464" cy="34065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TextFile</a:t>
            </a:r>
            <a:r>
              <a:rPr lang="zh-CN" altLang="zh-CN" dirty="0"/>
              <a:t>是</a:t>
            </a:r>
            <a:r>
              <a:rPr lang="en-US" altLang="zh-CN" dirty="0"/>
              <a:t>Hive</a:t>
            </a:r>
            <a:r>
              <a:rPr lang="zh-CN" altLang="zh-CN" dirty="0"/>
              <a:t>中</a:t>
            </a:r>
            <a:r>
              <a:rPr lang="zh-CN" altLang="zh-CN" dirty="0">
                <a:solidFill>
                  <a:srgbClr val="FF0000"/>
                </a:solidFill>
              </a:rPr>
              <a:t>默认的文件格式</a:t>
            </a:r>
            <a:r>
              <a:rPr lang="zh-CN" altLang="zh-CN" dirty="0"/>
              <a:t>，存储形式为</a:t>
            </a:r>
            <a:r>
              <a:rPr lang="zh-CN" altLang="zh-CN" dirty="0">
                <a:solidFill>
                  <a:srgbClr val="FF0000"/>
                </a:solidFill>
              </a:rPr>
              <a:t>按行存储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工作</a:t>
            </a:r>
            <a:r>
              <a:rPr lang="zh-CN" altLang="zh-CN" dirty="0"/>
              <a:t>中最常见的数据文件格式就是</a:t>
            </a:r>
            <a:r>
              <a:rPr lang="en-US" altLang="zh-CN" dirty="0"/>
              <a:t>TextFile</a:t>
            </a:r>
            <a:r>
              <a:rPr lang="zh-CN" altLang="zh-CN" dirty="0"/>
              <a:t>文件，几乎所有的原始数据生成都是</a:t>
            </a:r>
            <a:r>
              <a:rPr lang="en-US" altLang="zh-CN" dirty="0"/>
              <a:t>TextFile</a:t>
            </a:r>
            <a:r>
              <a:rPr lang="zh-CN" altLang="zh-CN" dirty="0"/>
              <a:t>格式，所以</a:t>
            </a:r>
            <a:r>
              <a:rPr lang="en-US" altLang="zh-CN" dirty="0"/>
              <a:t>Hive</a:t>
            </a:r>
            <a:r>
              <a:rPr lang="zh-CN" altLang="zh-CN" dirty="0"/>
              <a:t>设计时考虑到为了避免各种编码及数据错乱的问题，选用了</a:t>
            </a:r>
            <a:r>
              <a:rPr lang="en-US" altLang="zh-CN" dirty="0"/>
              <a:t>TextFile</a:t>
            </a:r>
            <a:r>
              <a:rPr lang="zh-CN" altLang="zh-CN" dirty="0"/>
              <a:t>作为默认的格式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建</a:t>
            </a:r>
            <a:r>
              <a:rPr lang="zh-CN" altLang="zh-CN" dirty="0"/>
              <a:t>表时不指定存储格式即</a:t>
            </a:r>
            <a:r>
              <a:rPr lang="zh-CN" altLang="zh-CN" dirty="0" smtClean="0"/>
              <a:t>为</a:t>
            </a:r>
            <a:r>
              <a:rPr lang="en-US" altLang="zh-CN" dirty="0" smtClean="0">
                <a:solidFill>
                  <a:srgbClr val="92D050"/>
                </a:solidFill>
              </a:rPr>
              <a:t>TextFile</a:t>
            </a:r>
            <a:r>
              <a:rPr lang="zh-CN" altLang="zh-CN" dirty="0" smtClean="0">
                <a:solidFill>
                  <a:srgbClr val="92D050"/>
                </a:solidFill>
              </a:rPr>
              <a:t>，</a:t>
            </a:r>
            <a:r>
              <a:rPr lang="zh-CN" altLang="zh-CN" dirty="0">
                <a:solidFill>
                  <a:srgbClr val="92D050"/>
                </a:solidFill>
              </a:rPr>
              <a:t>导入数据时把数据文件拷贝</a:t>
            </a:r>
            <a:r>
              <a:rPr lang="zh-CN" altLang="zh-CN" dirty="0" smtClean="0">
                <a:solidFill>
                  <a:srgbClr val="92D050"/>
                </a:solidFill>
              </a:rPr>
              <a:t>至</a:t>
            </a:r>
            <a:r>
              <a:rPr lang="en-US" altLang="zh-CN" dirty="0" smtClean="0">
                <a:solidFill>
                  <a:srgbClr val="92D050"/>
                </a:solidFill>
              </a:rPr>
              <a:t>HDFS</a:t>
            </a:r>
            <a:r>
              <a:rPr lang="zh-CN" altLang="zh-CN" dirty="0" smtClean="0">
                <a:solidFill>
                  <a:srgbClr val="92D050"/>
                </a:solidFill>
              </a:rPr>
              <a:t>不</a:t>
            </a:r>
            <a:r>
              <a:rPr lang="zh-CN" altLang="zh-CN" dirty="0">
                <a:solidFill>
                  <a:srgbClr val="92D050"/>
                </a:solidFill>
              </a:rPr>
              <a:t>进行处理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-TextFile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59262"/>
              </p:ext>
            </p:extLst>
          </p:nvPr>
        </p:nvGraphicFramePr>
        <p:xfrm>
          <a:off x="1264022" y="3487272"/>
          <a:ext cx="9681884" cy="1791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076"/>
                <a:gridCol w="3397662"/>
                <a:gridCol w="2657146"/>
              </a:tblGrid>
              <a:tr h="2831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优点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应用场景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145603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最简单的数据格式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，可以直接查看</a:t>
                      </a:r>
                      <a:endParaRPr lang="zh-CN" altLang="en-US" sz="1200" dirty="0" smtClean="0">
                        <a:latin typeface="+mj-ea"/>
                        <a:ea typeface="阿里巴巴普惠体" panose="00020600040101010101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可以使用任意的分隔符进行分割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便于和其他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工具共享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数据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可以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搭配压缩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一起使用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耗费存储空间，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I/O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性能较低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结合压缩时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Hive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不进行数据切分合并，不能进行并行操作，查询效率低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按行存储，读取列的性能差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适合于小量数据的存储查询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一般用于做第一层数据加载和测试使用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6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创建原始数据表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-TextFile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2804781"/>
            <a:ext cx="501401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1200" i="1" dirty="0" smtClean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原始数据表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'/root/hivedata/SogouQ.reduced'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0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创建原始数据表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-TextFile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118472" y="2243032"/>
            <a:ext cx="7635130" cy="15128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40" y="3851599"/>
            <a:ext cx="8063193" cy="22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60000" lvl="1" indent="-360000">
              <a:buClr>
                <a:srgbClr val="404040"/>
              </a:buClr>
              <a:buSzPct val="85000"/>
            </a:pPr>
            <a:r>
              <a:rPr lang="zh-CN" altLang="zh-CN" sz="1600" dirty="0" smtClean="0"/>
              <a:t>创建</a:t>
            </a:r>
            <a:r>
              <a:rPr lang="en-US" altLang="zh-CN" sz="1600" dirty="0" smtClean="0"/>
              <a:t>TextFile</a:t>
            </a:r>
            <a:r>
              <a:rPr lang="zh-CN" altLang="en-US" sz="1600" dirty="0" smtClean="0"/>
              <a:t>数据表</a:t>
            </a:r>
            <a:endParaRPr lang="zh-CN" altLang="zh-CN" sz="1600" dirty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-TextFile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95722" y="4535643"/>
            <a:ext cx="7317886" cy="201958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1993682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textfile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tb_sogou_text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textfile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    写入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TextFile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tb_sogou_text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SequenceFile</a:t>
            </a:r>
            <a:r>
              <a:rPr lang="zh-CN" altLang="en-US" dirty="0"/>
              <a:t>是</a:t>
            </a:r>
            <a:r>
              <a:rPr lang="en-US" altLang="zh-CN" dirty="0"/>
              <a:t>Hadoop</a:t>
            </a:r>
            <a:r>
              <a:rPr lang="zh-CN" altLang="en-US" dirty="0"/>
              <a:t>里用来</a:t>
            </a:r>
            <a:r>
              <a:rPr lang="zh-CN" altLang="en-US" dirty="0">
                <a:solidFill>
                  <a:srgbClr val="FF0000"/>
                </a:solidFill>
              </a:rPr>
              <a:t>存储序列化的键值对即二进制</a:t>
            </a:r>
            <a:r>
              <a:rPr lang="zh-CN" altLang="en-US" dirty="0"/>
              <a:t>的一种文件格式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SequenceFile</a:t>
            </a:r>
            <a:r>
              <a:rPr lang="zh-CN" altLang="en-US" dirty="0"/>
              <a:t>文件也可以作为</a:t>
            </a:r>
            <a:r>
              <a:rPr lang="en-US" altLang="zh-CN" dirty="0"/>
              <a:t>MapReduce</a:t>
            </a:r>
            <a:r>
              <a:rPr lang="zh-CN" altLang="en-US" dirty="0"/>
              <a:t>作业的输入和输出，</a:t>
            </a:r>
            <a:r>
              <a:rPr lang="en-US" altLang="zh-CN" dirty="0"/>
              <a:t>hive</a:t>
            </a:r>
            <a:r>
              <a:rPr lang="zh-CN" altLang="en-US" dirty="0"/>
              <a:t>也支持这种格式。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en-US" altLang="zh-CN" dirty="0"/>
              <a:t>SequenceFile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738654"/>
              </p:ext>
            </p:extLst>
          </p:nvPr>
        </p:nvGraphicFramePr>
        <p:xfrm>
          <a:off x="1099670" y="3092824"/>
          <a:ext cx="9962778" cy="185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306"/>
                <a:gridCol w="3496236"/>
                <a:gridCol w="2734236"/>
              </a:tblGrid>
              <a:tr h="2962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优点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应用场景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152358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以二进制的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KV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形式存储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数据</a:t>
                      </a:r>
                      <a:endParaRPr lang="en-US" altLang="zh-CN" sz="1200" dirty="0" smtClean="0">
                        <a:latin typeface="+mj-ea"/>
                        <a:ea typeface="阿里巴巴普惠体" panose="00020600040101010101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与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底层交互更加友好，性能更快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可压缩、可分割，优化磁盘利用率和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I/O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可并行操作数据，查询效率高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也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可以用于存储多个小文件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存储空间消耗最大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与非</a:t>
                      </a:r>
                      <a:r>
                        <a:rPr lang="en-US" altLang="zh-CN" sz="1200" dirty="0" err="1" smtClean="0">
                          <a:latin typeface="+mj-ea"/>
                          <a:ea typeface="阿里巴巴普惠体" panose="00020600040101010101"/>
                        </a:rPr>
                        <a:t>Hadoop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生态系统之外的工具不兼容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构建</a:t>
                      </a:r>
                      <a:r>
                        <a:rPr lang="en-US" altLang="zh-CN" sz="1200" dirty="0" err="1" smtClean="0">
                          <a:latin typeface="+mj-ea"/>
                          <a:ea typeface="阿里巴巴普惠体" panose="00020600040101010101"/>
                        </a:rPr>
                        <a:t>SequenceFile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需要通过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TextFile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文件转化加载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适合于小量数据，但是查询列比较多的场景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en-US" altLang="zh-CN" dirty="0"/>
              <a:t>SequenceFile</a:t>
            </a:r>
            <a:endParaRPr lang="zh-CN" altLang="en-US" dirty="0"/>
          </a:p>
        </p:txBody>
      </p:sp>
      <p:pic>
        <p:nvPicPr>
          <p:cNvPr id="7170" name="Picture 2" descr="record_compress_s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" y="2858473"/>
            <a:ext cx="4903695" cy="259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235" y="3298682"/>
            <a:ext cx="5271011" cy="18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分区表结构设计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/>
              <a:t>分桶</a:t>
            </a:r>
            <a:r>
              <a:rPr kumimoji="1" lang="zh-CN" altLang="en-US" dirty="0" smtClean="0"/>
              <a:t>表结构设计</a:t>
            </a:r>
            <a:endParaRPr kumimoji="1" lang="en-US" altLang="zh-CN" dirty="0" smtClean="0"/>
          </a:p>
          <a:p>
            <a:r>
              <a:rPr kumimoji="1" lang="zh-CN" altLang="en-US" dirty="0" smtClean="0"/>
              <a:t>索引设计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SequenceFile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使用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en-US" altLang="zh-CN" dirty="0"/>
              <a:t>SequenceFile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t="7158" b="23883"/>
          <a:stretch/>
        </p:blipFill>
        <p:spPr>
          <a:xfrm>
            <a:off x="2470186" y="4709821"/>
            <a:ext cx="7230984" cy="2070849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1993682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--sequencefile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tb_sogou_seq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sequencefile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tb_sogou_seq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Parquet</a:t>
            </a:r>
            <a:r>
              <a:rPr lang="zh-CN" altLang="zh-CN" dirty="0"/>
              <a:t>是一种支持嵌套结构的</a:t>
            </a:r>
            <a:r>
              <a:rPr lang="zh-CN" altLang="zh-CN" b="1" dirty="0"/>
              <a:t>列式存储</a:t>
            </a:r>
            <a:r>
              <a:rPr lang="zh-CN" altLang="zh-CN" dirty="0"/>
              <a:t>文件格式，最早是由</a:t>
            </a:r>
            <a:r>
              <a:rPr lang="en-US" altLang="zh-CN" dirty="0"/>
              <a:t>Twitter</a:t>
            </a:r>
            <a:r>
              <a:rPr lang="zh-CN" altLang="zh-CN" dirty="0"/>
              <a:t>和</a:t>
            </a:r>
            <a:r>
              <a:rPr lang="en-US" altLang="zh-CN" dirty="0"/>
              <a:t>Cloudera</a:t>
            </a:r>
            <a:r>
              <a:rPr lang="zh-CN" altLang="zh-CN" dirty="0"/>
              <a:t>合作开发，</a:t>
            </a:r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en-US" altLang="zh-CN" dirty="0"/>
              <a:t>5</a:t>
            </a:r>
            <a:r>
              <a:rPr lang="zh-CN" altLang="zh-CN" dirty="0"/>
              <a:t>月从</a:t>
            </a:r>
            <a:r>
              <a:rPr lang="en-US" altLang="zh-CN" dirty="0"/>
              <a:t>Apache</a:t>
            </a:r>
            <a:r>
              <a:rPr lang="zh-CN" altLang="zh-CN" dirty="0"/>
              <a:t>孵化器里毕业成为</a:t>
            </a:r>
            <a:r>
              <a:rPr lang="en-US" altLang="zh-CN" dirty="0"/>
              <a:t>Apache</a:t>
            </a:r>
            <a:r>
              <a:rPr lang="zh-CN" altLang="zh-CN" dirty="0"/>
              <a:t>顶级项目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是</a:t>
            </a:r>
            <a:r>
              <a:rPr lang="zh-CN" altLang="zh-CN" dirty="0"/>
              <a:t>一种</a:t>
            </a:r>
            <a:r>
              <a:rPr lang="zh-CN" altLang="zh-CN" dirty="0">
                <a:solidFill>
                  <a:srgbClr val="FF0000"/>
                </a:solidFill>
              </a:rPr>
              <a:t>支持嵌套数据模型对的列式存储系统</a:t>
            </a:r>
            <a:r>
              <a:rPr lang="zh-CN" altLang="zh-CN" dirty="0"/>
              <a:t>，作为大数据系统中</a:t>
            </a:r>
            <a:r>
              <a:rPr lang="en-US" altLang="zh-CN" dirty="0"/>
              <a:t>OLAP</a:t>
            </a:r>
            <a:r>
              <a:rPr lang="zh-CN" altLang="zh-CN" dirty="0"/>
              <a:t>查询的优化方案，它已经被多种查询引擎原生支持，并且部分</a:t>
            </a:r>
            <a:r>
              <a:rPr lang="zh-CN" altLang="zh-CN" dirty="0">
                <a:solidFill>
                  <a:srgbClr val="FF0000"/>
                </a:solidFill>
              </a:rPr>
              <a:t>高性能引擎将其作为默认的文件存储格式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通过</a:t>
            </a:r>
            <a:r>
              <a:rPr lang="zh-CN" altLang="zh-CN" dirty="0">
                <a:solidFill>
                  <a:srgbClr val="FF0000"/>
                </a:solidFill>
              </a:rPr>
              <a:t>数据编码和压缩</a:t>
            </a:r>
            <a:r>
              <a:rPr lang="zh-CN" altLang="zh-CN" dirty="0"/>
              <a:t>，以及</a:t>
            </a:r>
            <a:r>
              <a:rPr lang="zh-CN" altLang="zh-CN" dirty="0">
                <a:solidFill>
                  <a:srgbClr val="FF0000"/>
                </a:solidFill>
              </a:rPr>
              <a:t>映射下推和谓词下推</a:t>
            </a:r>
            <a:r>
              <a:rPr lang="zh-CN" altLang="zh-CN" dirty="0"/>
              <a:t>功能，</a:t>
            </a:r>
            <a:r>
              <a:rPr lang="en-US" altLang="zh-CN" dirty="0"/>
              <a:t>Parquet</a:t>
            </a:r>
            <a:r>
              <a:rPr lang="zh-CN" altLang="zh-CN" dirty="0"/>
              <a:t>的性能也较之其它文件格式有所提升。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</a:t>
            </a:r>
            <a:r>
              <a:rPr lang="en-US" altLang="zh-CN" dirty="0"/>
              <a:t>Parquet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90006"/>
              </p:ext>
            </p:extLst>
          </p:nvPr>
        </p:nvGraphicFramePr>
        <p:xfrm>
          <a:off x="929341" y="4004843"/>
          <a:ext cx="9962778" cy="210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306"/>
                <a:gridCol w="3496236"/>
                <a:gridCol w="2734236"/>
              </a:tblGrid>
              <a:tr h="334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优点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应用场景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176577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更高效的压缩和编码可压缩、可分割，优化磁盘利用率和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I/O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可用于多种数据处理框架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不支持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update, insert, delete, ACID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适用于字段数非常多，无更新，只取部分列的查询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9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Parquet</a:t>
            </a:r>
            <a:r>
              <a:rPr lang="zh-CN" altLang="en-US" b="1" dirty="0" smtClean="0"/>
              <a:t>的特点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高效的数据编码和压缩</a:t>
            </a:r>
            <a:endParaRPr lang="zh-CN" altLang="zh-CN" dirty="0" smtClean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-Parquet</a:t>
            </a:r>
            <a:endParaRPr lang="zh-CN" altLang="en-US" dirty="0"/>
          </a:p>
        </p:txBody>
      </p:sp>
      <p:pic>
        <p:nvPicPr>
          <p:cNvPr id="8" name="图片 7" descr="存储空间对比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58" y="2705536"/>
            <a:ext cx="7325443" cy="3686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3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Parquet</a:t>
            </a:r>
            <a:r>
              <a:rPr lang="zh-CN" altLang="en-US" b="1" dirty="0" smtClean="0"/>
              <a:t>的特点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高效的数据编码和压缩</a:t>
            </a:r>
            <a:endParaRPr lang="zh-CN" altLang="zh-CN" dirty="0" smtClean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-Parquet</a:t>
            </a:r>
            <a:endParaRPr lang="zh-CN" altLang="en-US" dirty="0"/>
          </a:p>
        </p:txBody>
      </p:sp>
      <p:pic>
        <p:nvPicPr>
          <p:cNvPr id="9" name="图片 8" descr="https://img-blog.csdn.net/2016032720053415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6" y="2611493"/>
            <a:ext cx="8110256" cy="3816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4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Parquet</a:t>
            </a:r>
            <a:r>
              <a:rPr lang="zh-CN" altLang="en-US" b="1" dirty="0" smtClean="0"/>
              <a:t>的使用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-Parquet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t="15963" b="33928"/>
          <a:stretch/>
        </p:blipFill>
        <p:spPr>
          <a:xfrm>
            <a:off x="1697454" y="4742945"/>
            <a:ext cx="8776448" cy="182818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78672" y="2155524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--Parquet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tb_sogou_parquet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parquet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tb_sogou_parquet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 smtClean="0"/>
              <a:t>ORC</a:t>
            </a:r>
            <a:r>
              <a:rPr lang="zh-CN" altLang="en-US" dirty="0"/>
              <a:t>（</a:t>
            </a:r>
            <a:r>
              <a:rPr lang="en-US" altLang="zh-CN" dirty="0"/>
              <a:t>OptimizedRC File</a:t>
            </a:r>
            <a:r>
              <a:rPr lang="zh-CN" altLang="en-US" dirty="0"/>
              <a:t>）文件格式也是一种</a:t>
            </a:r>
            <a:r>
              <a:rPr lang="en-US" altLang="zh-CN" dirty="0"/>
              <a:t>Hadoop</a:t>
            </a:r>
            <a:r>
              <a:rPr lang="zh-CN" altLang="en-US" dirty="0"/>
              <a:t>生态圈中的</a:t>
            </a:r>
            <a:r>
              <a:rPr lang="zh-CN" altLang="en-US" b="1" dirty="0">
                <a:solidFill>
                  <a:srgbClr val="FF0000"/>
                </a:solidFill>
              </a:rPr>
              <a:t>列式存储</a:t>
            </a:r>
            <a:r>
              <a:rPr lang="zh-CN" altLang="en-US" b="1" dirty="0" smtClean="0">
                <a:solidFill>
                  <a:srgbClr val="FF0000"/>
                </a:solidFill>
              </a:rPr>
              <a:t>格式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它</a:t>
            </a:r>
            <a:r>
              <a:rPr lang="zh-CN" altLang="en-US" dirty="0"/>
              <a:t>的产生早在</a:t>
            </a:r>
            <a:r>
              <a:rPr lang="en-US" altLang="zh-CN" dirty="0"/>
              <a:t>2013</a:t>
            </a:r>
            <a:r>
              <a:rPr lang="zh-CN" altLang="en-US" dirty="0"/>
              <a:t>年初，最初产生自</a:t>
            </a:r>
            <a:r>
              <a:rPr lang="en-US" altLang="zh-CN" dirty="0"/>
              <a:t>Apache Hive</a:t>
            </a:r>
            <a:r>
              <a:rPr lang="zh-CN" altLang="en-US" dirty="0"/>
              <a:t>，用于降低</a:t>
            </a:r>
            <a:r>
              <a:rPr lang="en-US" altLang="zh-CN" dirty="0" err="1"/>
              <a:t>Hadoop</a:t>
            </a:r>
            <a:r>
              <a:rPr lang="zh-CN" altLang="en-US" dirty="0"/>
              <a:t>数据存储空间和加速</a:t>
            </a:r>
            <a:r>
              <a:rPr lang="en-US" altLang="zh-CN" dirty="0"/>
              <a:t>Hive</a:t>
            </a:r>
            <a:r>
              <a:rPr lang="zh-CN" altLang="en-US" dirty="0"/>
              <a:t>查询</a:t>
            </a:r>
            <a:r>
              <a:rPr lang="zh-CN" altLang="en-US" dirty="0" smtClean="0"/>
              <a:t>速度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ORC</a:t>
            </a:r>
            <a:r>
              <a:rPr lang="zh-CN" altLang="en-US" dirty="0"/>
              <a:t>项目被</a:t>
            </a:r>
            <a:r>
              <a:rPr lang="en-US" altLang="zh-CN" dirty="0"/>
              <a:t>Apache</a:t>
            </a:r>
            <a:r>
              <a:rPr lang="zh-CN" altLang="en-US" dirty="0"/>
              <a:t>项目基金会提升为</a:t>
            </a:r>
            <a:r>
              <a:rPr lang="en-US" altLang="zh-CN" dirty="0"/>
              <a:t>Apache</a:t>
            </a:r>
            <a:r>
              <a:rPr lang="zh-CN" altLang="en-US" dirty="0"/>
              <a:t>顶级项目。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-ORC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92738"/>
              </p:ext>
            </p:extLst>
          </p:nvPr>
        </p:nvGraphicFramePr>
        <p:xfrm>
          <a:off x="1117599" y="3206985"/>
          <a:ext cx="9962778" cy="2033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306"/>
                <a:gridCol w="3496236"/>
                <a:gridCol w="2734236"/>
              </a:tblGrid>
              <a:tr h="321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优点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缺点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ea"/>
                          <a:ea typeface="+mj-ea"/>
                        </a:rPr>
                        <a:t>应用场景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1697933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列式存储，存储效率非常高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可压缩，高效的列存取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查询效率较高，支持索引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支持矢量化查询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加载时性能消耗较大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需要通过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text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文件转化生成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读取全量数据时性能较差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适用于</a:t>
                      </a:r>
                      <a:r>
                        <a:rPr lang="en-US" altLang="zh-CN" sz="1200" dirty="0" smtClean="0">
                          <a:latin typeface="+mj-ea"/>
                          <a:ea typeface="阿里巴巴普惠体" panose="00020600040101010101"/>
                        </a:rPr>
                        <a:t>Hive</a:t>
                      </a:r>
                      <a:r>
                        <a:rPr lang="zh-CN" altLang="en-US" sz="1200" dirty="0" smtClean="0">
                          <a:latin typeface="+mj-ea"/>
                          <a:ea typeface="阿里巴巴普惠体" panose="00020600040101010101"/>
                        </a:rPr>
                        <a:t>中大型的存储、查询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7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ORC</a:t>
            </a:r>
            <a:r>
              <a:rPr lang="zh-CN" altLang="en-US" dirty="0" smtClean="0"/>
              <a:t>不是</a:t>
            </a:r>
            <a:r>
              <a:rPr lang="zh-CN" altLang="en-US" dirty="0"/>
              <a:t>一个单纯的列式存储格式，仍然是</a:t>
            </a:r>
            <a:r>
              <a:rPr lang="zh-CN" altLang="en-US" dirty="0">
                <a:solidFill>
                  <a:srgbClr val="92D050"/>
                </a:solidFill>
              </a:rPr>
              <a:t>首先根据行组分割整个表，在每一个行组内进行按列存储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ORC</a:t>
            </a:r>
            <a:r>
              <a:rPr lang="zh-CN" altLang="en-US" dirty="0"/>
              <a:t>文件是自描述的，它的元数据使用</a:t>
            </a:r>
            <a:r>
              <a:rPr lang="en-US" altLang="zh-CN" dirty="0"/>
              <a:t>Protocol Buffers</a:t>
            </a:r>
            <a:r>
              <a:rPr lang="zh-CN" altLang="en-US" dirty="0"/>
              <a:t>序列化，并且文件中的数据尽可能的</a:t>
            </a:r>
            <a:r>
              <a:rPr lang="zh-CN" altLang="en-US" dirty="0">
                <a:solidFill>
                  <a:srgbClr val="FF0000"/>
                </a:solidFill>
              </a:rPr>
              <a:t>压缩以降低存储空间的消耗</a:t>
            </a:r>
            <a:r>
              <a:rPr lang="zh-CN" altLang="en-US" dirty="0"/>
              <a:t>，目前也被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Spark SQL</a:t>
            </a:r>
            <a:r>
              <a:rPr lang="zh-CN" altLang="en-US" dirty="0"/>
              <a:t>、</a:t>
            </a:r>
            <a:r>
              <a:rPr lang="en-US" altLang="zh-CN" dirty="0"/>
              <a:t>Presto</a:t>
            </a:r>
            <a:r>
              <a:rPr lang="zh-CN" altLang="en-US" dirty="0"/>
              <a:t>等查询引擎支持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-ORC</a:t>
            </a:r>
            <a:endParaRPr lang="zh-CN" altLang="en-US" dirty="0"/>
          </a:p>
        </p:txBody>
      </p:sp>
      <p:pic>
        <p:nvPicPr>
          <p:cNvPr id="9218" name="Picture 2" descr="Confluence Mobile - Apache Software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17" y="2725271"/>
            <a:ext cx="3974298" cy="388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ORC</a:t>
            </a:r>
            <a:r>
              <a:rPr lang="zh-CN" altLang="en-US" b="1" dirty="0" smtClean="0"/>
              <a:t>的使用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r>
              <a:rPr lang="en-US" altLang="zh-CN" dirty="0" smtClean="0"/>
              <a:t>-ORC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t="16529" b="28912"/>
          <a:stretch/>
        </p:blipFill>
        <p:spPr>
          <a:xfrm>
            <a:off x="1649504" y="4625789"/>
            <a:ext cx="9206755" cy="188258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172133" y="1961866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--ORC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文件格式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数据压缩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存储优化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 smtClean="0"/>
              <a:t>底层运行</a:t>
            </a:r>
            <a:r>
              <a:rPr lang="en-US" altLang="zh-CN" dirty="0"/>
              <a:t>MapReduce</a:t>
            </a:r>
            <a:r>
              <a:rPr lang="zh-CN" altLang="zh-CN" dirty="0"/>
              <a:t>程序时，磁盘</a:t>
            </a:r>
            <a:r>
              <a:rPr lang="en-US" altLang="zh-CN" dirty="0"/>
              <a:t>I/O</a:t>
            </a:r>
            <a:r>
              <a:rPr lang="zh-CN" altLang="zh-CN" dirty="0"/>
              <a:t>操作、网络数据传输、</a:t>
            </a:r>
            <a:r>
              <a:rPr lang="en-US" altLang="zh-CN" dirty="0"/>
              <a:t>shuffle</a:t>
            </a:r>
            <a:r>
              <a:rPr lang="zh-CN" altLang="zh-CN" dirty="0"/>
              <a:t>和</a:t>
            </a:r>
            <a:r>
              <a:rPr lang="en-US" altLang="zh-CN" dirty="0"/>
              <a:t>merge</a:t>
            </a:r>
            <a:r>
              <a:rPr lang="zh-CN" altLang="zh-CN" dirty="0"/>
              <a:t>要花大量的时间，尤其是数据规模很大和工作负载密集的情况</a:t>
            </a:r>
            <a:r>
              <a:rPr lang="zh-CN" altLang="zh-CN" dirty="0" smtClean="0"/>
              <a:t>下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鉴于</a:t>
            </a:r>
            <a:r>
              <a:rPr lang="zh-CN" altLang="zh-CN" dirty="0"/>
              <a:t>磁盘</a:t>
            </a:r>
            <a:r>
              <a:rPr lang="en-US" altLang="zh-CN" dirty="0"/>
              <a:t>I/O</a:t>
            </a:r>
            <a:r>
              <a:rPr lang="zh-CN" altLang="zh-CN" dirty="0"/>
              <a:t>和网络带宽是</a:t>
            </a:r>
            <a:r>
              <a:rPr lang="en-US" altLang="zh-CN" dirty="0"/>
              <a:t>Hadoop</a:t>
            </a:r>
            <a:r>
              <a:rPr lang="zh-CN" altLang="zh-CN" dirty="0"/>
              <a:t>的宝贵资源，</a:t>
            </a:r>
            <a:r>
              <a:rPr lang="zh-CN" altLang="zh-CN" dirty="0">
                <a:solidFill>
                  <a:srgbClr val="FF0000"/>
                </a:solidFill>
              </a:rPr>
              <a:t>数据压缩对于节省资源、最小化磁盘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zh-CN" dirty="0">
                <a:solidFill>
                  <a:srgbClr val="FF0000"/>
                </a:solidFill>
              </a:rPr>
              <a:t>和网络传输</a:t>
            </a:r>
            <a:r>
              <a:rPr lang="zh-CN" altLang="zh-CN" dirty="0"/>
              <a:t>非常有帮助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压缩实际上说的就是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的压缩。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 descr="https://images2017.cnblogs.com/blog/1147039/201712/1147039-20171219144201850-127972115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89" y="3470562"/>
            <a:ext cx="7022252" cy="287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4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53086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Hive</a:t>
            </a:r>
            <a:r>
              <a:rPr lang="zh-CN" altLang="en-US" dirty="0"/>
              <a:t>的设计思想是通过</a:t>
            </a:r>
            <a:r>
              <a:rPr lang="zh-CN" altLang="en-US" dirty="0" smtClean="0">
                <a:solidFill>
                  <a:srgbClr val="FF0000"/>
                </a:solidFill>
              </a:rPr>
              <a:t>元数据解析描述将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上的文件映射成</a:t>
            </a:r>
            <a:r>
              <a:rPr lang="zh-CN" altLang="en-US" dirty="0" smtClean="0">
                <a:solidFill>
                  <a:srgbClr val="FF0000"/>
                </a:solidFill>
              </a:rPr>
              <a:t>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基本</a:t>
            </a:r>
            <a:r>
              <a:rPr lang="zh-CN" altLang="en-US" dirty="0"/>
              <a:t>的查询原理是当用户通过</a:t>
            </a:r>
            <a:r>
              <a:rPr lang="en-US" altLang="zh-CN" dirty="0"/>
              <a:t>HQL</a:t>
            </a:r>
            <a:r>
              <a:rPr lang="zh-CN" altLang="en-US" dirty="0"/>
              <a:t>语句对</a:t>
            </a:r>
            <a:r>
              <a:rPr lang="en-US" altLang="zh-CN" dirty="0"/>
              <a:t>Hive</a:t>
            </a:r>
            <a:r>
              <a:rPr lang="zh-CN" altLang="en-US" dirty="0"/>
              <a:t>中的表进行复杂数据处理和计算时，默认将其</a:t>
            </a:r>
            <a:r>
              <a:rPr lang="zh-CN" altLang="en-US" dirty="0">
                <a:solidFill>
                  <a:srgbClr val="FF0000"/>
                </a:solidFill>
              </a:rPr>
              <a:t>转换为分布式计算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程序对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中的数据进行读取处理的</a:t>
            </a:r>
            <a:r>
              <a:rPr lang="zh-CN" altLang="en-US" dirty="0" smtClean="0">
                <a:solidFill>
                  <a:srgbClr val="FF0000"/>
                </a:solidFill>
              </a:rPr>
              <a:t>过程。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Apache Hive Architecture and Apache Hive Mode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91" y="3361953"/>
            <a:ext cx="55911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CN" altLang="zh-CN" b="1" dirty="0" smtClean="0"/>
              <a:t>压缩</a:t>
            </a:r>
            <a:r>
              <a:rPr lang="zh-CN" altLang="zh-CN" b="1" dirty="0"/>
              <a:t>的优点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减小文件存储所占空间</a:t>
            </a:r>
          </a:p>
          <a:p>
            <a:pPr marL="360363" lvl="1" indent="0">
              <a:buNone/>
            </a:pPr>
            <a:r>
              <a:rPr lang="zh-CN" altLang="zh-CN" dirty="0"/>
              <a:t>加快文件传输效率，从而提高系统的处理速度</a:t>
            </a:r>
          </a:p>
          <a:p>
            <a:pPr marL="360363" lvl="1" indent="0">
              <a:buNone/>
            </a:pPr>
            <a:r>
              <a:rPr lang="zh-CN" altLang="zh-CN" dirty="0"/>
              <a:t>降低</a:t>
            </a:r>
            <a:r>
              <a:rPr lang="en-US" altLang="zh-CN" dirty="0"/>
              <a:t>IO</a:t>
            </a:r>
            <a:r>
              <a:rPr lang="zh-CN" altLang="zh-CN" dirty="0"/>
              <a:t>读写的次数</a:t>
            </a:r>
          </a:p>
          <a:p>
            <a:pPr lvl="0"/>
            <a:r>
              <a:rPr lang="zh-CN" altLang="zh-CN" b="1" dirty="0"/>
              <a:t>压缩的缺点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使用数据时需要先对文件解压，加重</a:t>
            </a:r>
            <a:r>
              <a:rPr lang="en-US" altLang="zh-CN" dirty="0"/>
              <a:t>CPU</a:t>
            </a:r>
            <a:r>
              <a:rPr lang="zh-CN" altLang="zh-CN" dirty="0"/>
              <a:t>负荷，压缩算法越复杂，解压时间越长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 descr="https://images2017.cnblogs.com/blog/1147039/201712/1147039-20171219144201850-127972115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24" y="4252968"/>
            <a:ext cx="5274310" cy="2404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4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中的压缩就是使用了</a:t>
            </a:r>
            <a:r>
              <a:rPr lang="en-US" altLang="zh-CN" dirty="0">
                <a:solidFill>
                  <a:srgbClr val="92D050"/>
                </a:solidFill>
              </a:rPr>
              <a:t>Hadoop</a:t>
            </a:r>
            <a:r>
              <a:rPr lang="zh-CN" altLang="zh-CN" dirty="0">
                <a:solidFill>
                  <a:srgbClr val="92D050"/>
                </a:solidFill>
              </a:rPr>
              <a:t>中的压缩实现</a:t>
            </a:r>
            <a:r>
              <a:rPr lang="zh-CN" altLang="zh-CN" dirty="0"/>
              <a:t>的，所以</a:t>
            </a:r>
            <a:r>
              <a:rPr lang="en-US" altLang="zh-CN" dirty="0"/>
              <a:t>Hadoop</a:t>
            </a:r>
            <a:r>
              <a:rPr lang="zh-CN" altLang="zh-CN" dirty="0"/>
              <a:t>中支持的压缩在</a:t>
            </a:r>
            <a:r>
              <a:rPr lang="en-US" altLang="zh-CN" dirty="0"/>
              <a:t>Hive</a:t>
            </a:r>
            <a:r>
              <a:rPr lang="zh-CN" altLang="zh-CN" dirty="0"/>
              <a:t>中都可以直接使用。</a:t>
            </a:r>
          </a:p>
          <a:p>
            <a:r>
              <a:rPr lang="en-US" altLang="zh-CN" dirty="0"/>
              <a:t>Hadoop</a:t>
            </a:r>
            <a:r>
              <a:rPr lang="zh-CN" altLang="zh-CN" dirty="0"/>
              <a:t>中支持的压缩算法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要想在</a:t>
            </a:r>
            <a:r>
              <a:rPr lang="en-US" altLang="zh-CN" dirty="0"/>
              <a:t>Hive</a:t>
            </a:r>
            <a:r>
              <a:rPr lang="zh-CN" altLang="zh-CN" dirty="0"/>
              <a:t>中使用压缩，需要对</a:t>
            </a:r>
            <a:r>
              <a:rPr lang="en-US" altLang="zh-CN" dirty="0"/>
              <a:t>MapReduce</a:t>
            </a:r>
            <a:r>
              <a:rPr lang="zh-CN" altLang="zh-CN" dirty="0"/>
              <a:t>和</a:t>
            </a:r>
            <a:r>
              <a:rPr lang="en-US" altLang="zh-CN" dirty="0"/>
              <a:t>Hive</a:t>
            </a:r>
            <a:r>
              <a:rPr lang="zh-CN" altLang="zh-CN" dirty="0"/>
              <a:t>进行相应的配置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-Hive</a:t>
            </a:r>
            <a:r>
              <a:rPr lang="zh-CN" altLang="en-US" dirty="0" smtClean="0"/>
              <a:t>中压缩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355" y="2565792"/>
            <a:ext cx="9849410" cy="27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中各种压缩算法性能对比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 descr="C:\Users\Frank\Desktop\Hadoop之常见压缩格式以及性能对比_liweihope的博客-CSDN博客_hadoop 压缩格式_files\201904291503068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24" y="2236253"/>
            <a:ext cx="8433406" cy="428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0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-Hive</a:t>
            </a:r>
            <a:r>
              <a:rPr lang="zh-CN" altLang="en-US" dirty="0" smtClean="0"/>
              <a:t>中压缩配置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87686" y="2177019"/>
            <a:ext cx="6195985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中间传输数据压缩功能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中间传输数据压缩功能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hive.exec.compress.intermediate=true;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mapreduce.map.output.compress=true;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输出数据的压缩方式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mapreduce.map.output.compress.codec= org.apache.hadoop.io.compress.SnappyCodec;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输出阶段压缩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最终输出数据压缩功能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hive.exec.compress.output=true;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最终输出数据压缩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最终数据输出压缩方式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mapreduce.output.fileoutputformat.compress.codec = org.apache.hadoop.io.compress.SnappyCodec;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最终数据输出压缩为块压缩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mapreduce.output.fileoutputformat.compress.type=BLOCK;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创建表，指定为</a:t>
            </a:r>
            <a:r>
              <a:rPr lang="en-US" altLang="zh-CN" dirty="0"/>
              <a:t>textfile</a:t>
            </a:r>
            <a:r>
              <a:rPr lang="zh-CN" altLang="zh-CN" dirty="0"/>
              <a:t>格式，并使用</a:t>
            </a:r>
            <a:r>
              <a:rPr lang="en-US" altLang="zh-CN" dirty="0"/>
              <a:t>snappy</a:t>
            </a:r>
            <a:r>
              <a:rPr lang="zh-CN" altLang="zh-CN" dirty="0" smtClean="0"/>
              <a:t>压缩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查看结果数据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-Hive</a:t>
            </a:r>
            <a:r>
              <a:rPr lang="zh-CN" altLang="en-US" dirty="0" smtClean="0"/>
              <a:t>中压缩测试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84730" y="2121165"/>
            <a:ext cx="3147015" cy="10199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create table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tb_sogou_snappy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stored as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textfile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select 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tb_sogou_source;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84730" y="3777930"/>
            <a:ext cx="8014446" cy="29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创建表，指定</a:t>
            </a:r>
            <a:r>
              <a:rPr lang="zh-CN" altLang="zh-CN" dirty="0" smtClean="0"/>
              <a:t>为</a:t>
            </a:r>
            <a:r>
              <a:rPr lang="en-US" altLang="zh-CN" dirty="0"/>
              <a:t>orc</a:t>
            </a:r>
            <a:r>
              <a:rPr lang="zh-CN" altLang="zh-CN" dirty="0" smtClean="0"/>
              <a:t>格式</a:t>
            </a:r>
            <a:r>
              <a:rPr lang="zh-CN" altLang="zh-CN" dirty="0"/>
              <a:t>，并使用</a:t>
            </a:r>
            <a:r>
              <a:rPr lang="en-US" altLang="zh-CN" dirty="0"/>
              <a:t>snappy</a:t>
            </a:r>
            <a:r>
              <a:rPr lang="zh-CN" altLang="zh-CN" dirty="0" smtClean="0"/>
              <a:t>压缩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查看结果数据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  <a:r>
              <a:rPr lang="en-US" altLang="zh-CN" dirty="0" smtClean="0"/>
              <a:t>-Hive</a:t>
            </a:r>
            <a:r>
              <a:rPr lang="zh-CN" altLang="en-US" dirty="0" smtClean="0"/>
              <a:t>中压缩测试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84730" y="2245750"/>
            <a:ext cx="4942379" cy="9325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create table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tb_sogou_orc_snappy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stored as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orc tblproperties ("orc.compress"="SNAPPY")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select 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tb_sogou_source;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b="20026"/>
          <a:stretch/>
        </p:blipFill>
        <p:spPr>
          <a:xfrm>
            <a:off x="1084729" y="3903401"/>
            <a:ext cx="8552329" cy="26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文件格式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数据压缩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存储优化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/>
              <a:t>的存储本质还是</a:t>
            </a:r>
            <a:r>
              <a:rPr lang="en-US" altLang="zh-CN" dirty="0"/>
              <a:t>HDFS</a:t>
            </a:r>
            <a:r>
              <a:rPr lang="zh-CN" altLang="zh-CN" dirty="0"/>
              <a:t>，</a:t>
            </a:r>
            <a:r>
              <a:rPr lang="en-US" altLang="zh-CN" dirty="0"/>
              <a:t>HDFS</a:t>
            </a:r>
            <a:r>
              <a:rPr lang="zh-CN" altLang="zh-CN" dirty="0"/>
              <a:t>是不利于小文件存储的，因为</a:t>
            </a:r>
            <a:r>
              <a:rPr lang="zh-CN" altLang="zh-CN" dirty="0">
                <a:solidFill>
                  <a:srgbClr val="FF0000"/>
                </a:solidFill>
              </a:rPr>
              <a:t>每个小文件会产生一条元数据信息</a:t>
            </a:r>
            <a:r>
              <a:rPr lang="zh-CN" altLang="zh-CN" dirty="0"/>
              <a:t>，并且不利用</a:t>
            </a:r>
            <a:r>
              <a:rPr lang="en-US" altLang="zh-CN" dirty="0"/>
              <a:t>MapReduce</a:t>
            </a:r>
            <a:r>
              <a:rPr lang="zh-CN" altLang="zh-CN" dirty="0"/>
              <a:t>的处理，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zh-CN" dirty="0">
                <a:solidFill>
                  <a:srgbClr val="FF0000"/>
                </a:solidFill>
              </a:rPr>
              <a:t>中每个小文件会启动一个</a:t>
            </a:r>
            <a:r>
              <a:rPr lang="en-US" altLang="zh-CN" dirty="0">
                <a:solidFill>
                  <a:srgbClr val="FF0000"/>
                </a:solidFill>
              </a:rPr>
              <a:t>MapTask</a:t>
            </a:r>
            <a:r>
              <a:rPr lang="zh-CN" altLang="zh-CN" dirty="0"/>
              <a:t>计算处理，导致</a:t>
            </a:r>
            <a:r>
              <a:rPr lang="zh-CN" altLang="zh-CN" dirty="0">
                <a:solidFill>
                  <a:srgbClr val="FF0000"/>
                </a:solidFill>
              </a:rPr>
              <a:t>资源的浪费</a:t>
            </a:r>
            <a:r>
              <a:rPr lang="zh-CN" altLang="zh-CN" dirty="0"/>
              <a:t>，所以在使用</a:t>
            </a:r>
            <a:r>
              <a:rPr lang="en-US" altLang="zh-CN" dirty="0"/>
              <a:t>Hive</a:t>
            </a:r>
            <a:r>
              <a:rPr lang="zh-CN" altLang="zh-CN" dirty="0"/>
              <a:t>进行处理分析时，要尽量</a:t>
            </a:r>
            <a:r>
              <a:rPr lang="zh-CN" altLang="zh-CN" dirty="0">
                <a:solidFill>
                  <a:srgbClr val="FF0000"/>
                </a:solidFill>
              </a:rPr>
              <a:t>避免小文件的生成</a:t>
            </a:r>
            <a:r>
              <a:rPr lang="zh-CN" altLang="zh-CN" dirty="0"/>
              <a:t>。</a:t>
            </a:r>
          </a:p>
          <a:p>
            <a:r>
              <a:rPr lang="en-US" altLang="zh-CN" dirty="0" smtClean="0"/>
              <a:t>Hive</a:t>
            </a:r>
            <a:r>
              <a:rPr lang="zh-CN" altLang="zh-CN" dirty="0" smtClean="0"/>
              <a:t>中提供</a:t>
            </a:r>
            <a:r>
              <a:rPr lang="zh-CN" altLang="zh-CN" dirty="0"/>
              <a:t>了一个特殊的机制，可以</a:t>
            </a:r>
            <a:r>
              <a:rPr lang="zh-CN" altLang="zh-CN" dirty="0">
                <a:solidFill>
                  <a:srgbClr val="FF0000"/>
                </a:solidFill>
              </a:rPr>
              <a:t>自动的判断是否是小文件</a:t>
            </a:r>
            <a:r>
              <a:rPr lang="zh-CN" altLang="zh-CN" dirty="0"/>
              <a:t>，如果是</a:t>
            </a:r>
            <a:r>
              <a:rPr lang="zh-CN" altLang="zh-CN" dirty="0">
                <a:solidFill>
                  <a:srgbClr val="FF0000"/>
                </a:solidFill>
              </a:rPr>
              <a:t>小文件可以自动将小文件进行合并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zh-CN" altLang="en-US" dirty="0" smtClean="0"/>
              <a:t>避免小文件生成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24841" y="3497633"/>
            <a:ext cx="673774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的程序，只有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maptask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，将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MapTask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产生的所有小文件进行合并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hive.merge.mapfiles=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的程序，有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ReduceTask,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ReduceTask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产生的所有小文件进行合并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hive.merge.mapredfiles=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每一个合并的文件的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大小</a:t>
            </a:r>
            <a:r>
              <a:rPr kumimoji="0" lang="zh-CN" alt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244M</a:t>
            </a:r>
            <a:r>
              <a:rPr kumimoji="0" lang="zh-CN" alt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hive.merge.size.per.task=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256000000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平均每个文件的大小，如果小于这个值就会进行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合并</a:t>
            </a:r>
            <a:r>
              <a:rPr kumimoji="0" lang="en-US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(15M)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hive.merge.smallfiles.avgsize=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16000000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zh-CN" altLang="zh-CN" dirty="0" smtClean="0"/>
              <a:t>遇到</a:t>
            </a:r>
            <a:r>
              <a:rPr lang="zh-CN" altLang="zh-CN" dirty="0"/>
              <a:t>数据处理</a:t>
            </a:r>
            <a:r>
              <a:rPr lang="zh-CN" altLang="zh-CN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输入</a:t>
            </a:r>
            <a:r>
              <a:rPr lang="zh-CN" altLang="zh-CN" dirty="0" smtClean="0">
                <a:solidFill>
                  <a:srgbClr val="FF0000"/>
                </a:solidFill>
              </a:rPr>
              <a:t>是</a:t>
            </a:r>
            <a:r>
              <a:rPr lang="zh-CN" altLang="zh-CN" dirty="0">
                <a:solidFill>
                  <a:srgbClr val="FF0000"/>
                </a:solidFill>
              </a:rPr>
              <a:t>小文件</a:t>
            </a:r>
            <a:r>
              <a:rPr lang="zh-CN" altLang="zh-CN" dirty="0"/>
              <a:t>的情况</a:t>
            </a:r>
            <a:r>
              <a:rPr lang="zh-CN" altLang="zh-CN" dirty="0" smtClean="0"/>
              <a:t>，怎么</a:t>
            </a:r>
            <a:r>
              <a:rPr lang="zh-CN" altLang="zh-CN" dirty="0"/>
              <a:t>解决呢？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zh-CN" dirty="0">
                <a:solidFill>
                  <a:srgbClr val="FF0000"/>
                </a:solidFill>
              </a:rPr>
              <a:t>中也提供一种输入类</a:t>
            </a:r>
            <a:r>
              <a:rPr lang="en-US" altLang="zh-CN" dirty="0">
                <a:solidFill>
                  <a:srgbClr val="FF0000"/>
                </a:solidFill>
              </a:rPr>
              <a:t>CombineHiveInputFormat</a:t>
            </a:r>
            <a:r>
              <a:rPr lang="zh-CN" altLang="zh-CN" dirty="0"/>
              <a:t>，用于</a:t>
            </a:r>
            <a:r>
              <a:rPr lang="zh-CN" altLang="zh-CN" dirty="0">
                <a:solidFill>
                  <a:srgbClr val="FF0000"/>
                </a:solidFill>
              </a:rPr>
              <a:t>将小文件合并以后，再进行处理</a:t>
            </a:r>
            <a:r>
              <a:rPr lang="zh-CN" altLang="zh-CN" dirty="0"/>
              <a:t>。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zh-CN" altLang="en-US" dirty="0" smtClean="0"/>
              <a:t>合并小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95318" y="2958825"/>
            <a:ext cx="7186583" cy="6967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中底层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读取数据的输入类：将所有文件合并为一个大文件作为输入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hive.input.format=org.apache.hadoop.hive.ql.io.CombineHiveInputFormat;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110753" y="4115502"/>
            <a:ext cx="1264024" cy="62752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smallfile1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119718" y="5098362"/>
            <a:ext cx="1264024" cy="62752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smallfile2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056094" y="4654546"/>
            <a:ext cx="1264024" cy="62752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file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4" idx="3"/>
            <a:endCxn id="9" idx="1"/>
          </p:cNvCxnSpPr>
          <p:nvPr/>
        </p:nvCxnSpPr>
        <p:spPr>
          <a:xfrm>
            <a:off x="4374777" y="4429267"/>
            <a:ext cx="681317" cy="539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8" idx="3"/>
            <a:endCxn id="9" idx="1"/>
          </p:cNvCxnSpPr>
          <p:nvPr/>
        </p:nvCxnSpPr>
        <p:spPr>
          <a:xfrm flipV="1">
            <a:off x="4383742" y="4968311"/>
            <a:ext cx="672352" cy="44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440706" y="4654545"/>
            <a:ext cx="1264024" cy="627529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MapTask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9" idx="3"/>
          </p:cNvCxnSpPr>
          <p:nvPr/>
        </p:nvCxnSpPr>
        <p:spPr>
          <a:xfrm flipV="1">
            <a:off x="6320118" y="4968310"/>
            <a:ext cx="11205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4165919" cy="4219575"/>
          </a:xfrm>
        </p:spPr>
        <p:txBody>
          <a:bodyPr/>
          <a:lstStyle/>
          <a:p>
            <a:r>
              <a:rPr lang="zh-CN" altLang="zh-CN" dirty="0"/>
              <a:t>在使用</a:t>
            </a:r>
            <a:r>
              <a:rPr lang="en-US" altLang="zh-CN" dirty="0"/>
              <a:t>ORC</a:t>
            </a:r>
            <a:r>
              <a:rPr lang="zh-CN" altLang="zh-CN" dirty="0"/>
              <a:t>文件时，为了加快读取</a:t>
            </a:r>
            <a:r>
              <a:rPr lang="en-US" altLang="zh-CN" dirty="0"/>
              <a:t>ORC</a:t>
            </a:r>
            <a:r>
              <a:rPr lang="zh-CN" altLang="zh-CN" dirty="0"/>
              <a:t>文件中的数据内容，</a:t>
            </a:r>
            <a:r>
              <a:rPr lang="en-US" altLang="zh-CN" dirty="0"/>
              <a:t>ORC</a:t>
            </a:r>
            <a:r>
              <a:rPr lang="zh-CN" altLang="zh-CN" dirty="0"/>
              <a:t>提供了两种索引机制：</a:t>
            </a:r>
            <a:r>
              <a:rPr lang="en-US" altLang="zh-CN" b="1" dirty="0">
                <a:solidFill>
                  <a:srgbClr val="FF0000"/>
                </a:solidFill>
              </a:rPr>
              <a:t>Row Group Index </a:t>
            </a:r>
            <a:r>
              <a:rPr lang="zh-CN" altLang="zh-CN" dirty="0"/>
              <a:t>和 </a:t>
            </a:r>
            <a:r>
              <a:rPr lang="en-US" altLang="zh-CN" b="1" dirty="0">
                <a:solidFill>
                  <a:srgbClr val="FF0000"/>
                </a:solidFill>
              </a:rPr>
              <a:t>Bloom Filter Index</a:t>
            </a:r>
            <a:r>
              <a:rPr lang="zh-CN" altLang="zh-CN" dirty="0"/>
              <a:t>可以帮助提高查询</a:t>
            </a:r>
            <a:r>
              <a:rPr lang="en-US" altLang="zh-CN" dirty="0"/>
              <a:t>ORC</a:t>
            </a:r>
            <a:r>
              <a:rPr lang="zh-CN" altLang="zh-CN" dirty="0"/>
              <a:t>文件的</a:t>
            </a:r>
            <a:r>
              <a:rPr lang="zh-CN" altLang="zh-CN" dirty="0" smtClean="0"/>
              <a:t>性能</a:t>
            </a:r>
            <a:endParaRPr lang="en-US" altLang="zh-CN" dirty="0" smtClean="0"/>
          </a:p>
          <a:p>
            <a:r>
              <a:rPr lang="zh-CN" altLang="zh-CN" dirty="0" smtClean="0"/>
              <a:t>当</a:t>
            </a:r>
            <a:r>
              <a:rPr lang="zh-CN" altLang="zh-CN" dirty="0"/>
              <a:t>用户写入数据时，可以指定构建索引，当用户查询数据时，可以</a:t>
            </a:r>
            <a:r>
              <a:rPr lang="zh-CN" altLang="zh-CN" dirty="0">
                <a:solidFill>
                  <a:srgbClr val="FF0000"/>
                </a:solidFill>
              </a:rPr>
              <a:t>根据索引提前对数据进行过滤，避免不必要的数据扫描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en-US" altLang="zh-CN" dirty="0"/>
              <a:t>ORC</a:t>
            </a:r>
            <a:r>
              <a:rPr lang="zh-CN" altLang="zh-CN" dirty="0"/>
              <a:t>文件索引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79" y="1198676"/>
            <a:ext cx="4742328" cy="51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zh-CN" altLang="zh-CN" dirty="0" smtClean="0"/>
              <a:t>在</a:t>
            </a:r>
            <a:r>
              <a:rPr lang="en-US" altLang="zh-CN" dirty="0"/>
              <a:t>Hive</a:t>
            </a:r>
            <a:r>
              <a:rPr lang="zh-CN" altLang="zh-CN" dirty="0" smtClean="0"/>
              <a:t>中</a:t>
            </a:r>
            <a:r>
              <a:rPr lang="zh-CN" altLang="en-US" dirty="0" smtClean="0"/>
              <a:t>创建数据库、数据库下再</a:t>
            </a:r>
            <a:r>
              <a:rPr lang="zh-CN" altLang="zh-CN" dirty="0" smtClean="0"/>
              <a:t>创建</a:t>
            </a:r>
            <a:r>
              <a:rPr lang="zh-CN" altLang="zh-CN" dirty="0"/>
              <a:t>一张表</a:t>
            </a:r>
            <a:r>
              <a:rPr lang="en-US" altLang="zh-CN" dirty="0" err="1"/>
              <a:t>tb_login</a:t>
            </a:r>
            <a:r>
              <a:rPr lang="zh-CN" altLang="zh-CN" dirty="0" smtClean="0"/>
              <a:t>并</a:t>
            </a:r>
            <a:r>
              <a:rPr lang="zh-CN" altLang="en-US" dirty="0" smtClean="0"/>
              <a:t>加载数据到表中</a:t>
            </a:r>
            <a:endParaRPr lang="zh-CN" altLang="zh-CN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3017327"/>
            <a:ext cx="7226083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创建数据库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'/root/hivedata/login.log'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3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840578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Row Group Index</a:t>
            </a:r>
          </a:p>
          <a:p>
            <a:r>
              <a:rPr lang="zh-CN" altLang="zh-CN" dirty="0"/>
              <a:t>一个</a:t>
            </a:r>
            <a:r>
              <a:rPr lang="en-US" altLang="zh-CN" dirty="0"/>
              <a:t>ORC</a:t>
            </a:r>
            <a:r>
              <a:rPr lang="zh-CN" altLang="zh-CN" dirty="0"/>
              <a:t>文件包含一个或多个</a:t>
            </a:r>
            <a:r>
              <a:rPr lang="en-US" altLang="zh-CN" dirty="0"/>
              <a:t>stripes(groups of row data)</a:t>
            </a:r>
            <a:r>
              <a:rPr lang="zh-CN" altLang="zh-CN" dirty="0"/>
              <a:t>，每个</a:t>
            </a:r>
            <a:r>
              <a:rPr lang="en-US" altLang="zh-CN" dirty="0"/>
              <a:t>stripe</a:t>
            </a:r>
            <a:r>
              <a:rPr lang="zh-CN" altLang="zh-CN" dirty="0"/>
              <a:t>中包含了每个</a:t>
            </a:r>
            <a:r>
              <a:rPr lang="en-US" altLang="zh-CN" dirty="0"/>
              <a:t>column</a:t>
            </a:r>
            <a:r>
              <a:rPr lang="zh-CN" altLang="zh-CN" dirty="0"/>
              <a:t>的</a:t>
            </a:r>
            <a:r>
              <a:rPr lang="en-US" altLang="zh-CN" dirty="0"/>
              <a:t>min/max</a:t>
            </a:r>
            <a:r>
              <a:rPr lang="zh-CN" altLang="zh-CN" dirty="0"/>
              <a:t>值的索引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b="1" dirty="0" smtClean="0"/>
              <a:t>当</a:t>
            </a:r>
            <a:r>
              <a:rPr lang="zh-CN" altLang="zh-CN" b="1" dirty="0"/>
              <a:t>查询中</a:t>
            </a:r>
            <a:r>
              <a:rPr lang="zh-CN" altLang="zh-CN" b="1" dirty="0" smtClean="0"/>
              <a:t>有</a:t>
            </a:r>
            <a:r>
              <a:rPr lang="zh-CN" altLang="en-US" b="1" dirty="0" smtClean="0">
                <a:solidFill>
                  <a:srgbClr val="92D050"/>
                </a:solidFill>
              </a:rPr>
              <a:t>大于等于小于</a:t>
            </a:r>
            <a:r>
              <a:rPr lang="zh-CN" altLang="zh-CN" b="1" dirty="0" smtClean="0"/>
              <a:t>的</a:t>
            </a:r>
            <a:r>
              <a:rPr lang="zh-CN" altLang="zh-CN" b="1" dirty="0"/>
              <a:t>操作时，会根据</a:t>
            </a:r>
            <a:r>
              <a:rPr lang="en-US" altLang="zh-CN" b="1" dirty="0"/>
              <a:t>min/max</a:t>
            </a:r>
            <a:r>
              <a:rPr lang="zh-CN" altLang="zh-CN" b="1" dirty="0"/>
              <a:t>值，跳过扫描不包含的</a:t>
            </a:r>
            <a:r>
              <a:rPr lang="en-US" altLang="zh-CN" b="1" dirty="0"/>
              <a:t>stripes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而</a:t>
            </a:r>
            <a:r>
              <a:rPr lang="zh-CN" altLang="zh-CN" dirty="0"/>
              <a:t>其中为</a:t>
            </a:r>
            <a:r>
              <a:rPr lang="zh-CN" altLang="zh-CN" b="1" dirty="0"/>
              <a:t>每个</a:t>
            </a:r>
            <a:r>
              <a:rPr lang="en-US" altLang="zh-CN" b="1" dirty="0"/>
              <a:t>stripe</a:t>
            </a:r>
            <a:r>
              <a:rPr lang="zh-CN" altLang="zh-CN" b="1" dirty="0"/>
              <a:t>建立的包含</a:t>
            </a:r>
            <a:r>
              <a:rPr lang="en-US" altLang="zh-CN" b="1" dirty="0"/>
              <a:t>min/max</a:t>
            </a:r>
            <a:r>
              <a:rPr lang="zh-CN" altLang="zh-CN" b="1" dirty="0"/>
              <a:t>值的索引，就称为</a:t>
            </a:r>
            <a:r>
              <a:rPr lang="en-US" altLang="zh-CN" b="1" dirty="0"/>
              <a:t>Row Group Index</a:t>
            </a:r>
            <a:r>
              <a:rPr lang="zh-CN" altLang="zh-CN" b="1" dirty="0"/>
              <a:t>行组索引</a:t>
            </a:r>
            <a:r>
              <a:rPr lang="zh-CN" altLang="zh-CN" dirty="0"/>
              <a:t>，也叫</a:t>
            </a:r>
            <a:r>
              <a:rPr lang="en-US" altLang="zh-CN" dirty="0"/>
              <a:t>min-max Index</a:t>
            </a:r>
            <a:r>
              <a:rPr lang="zh-CN" altLang="zh-CN" dirty="0"/>
              <a:t>大小对比索引，或者</a:t>
            </a:r>
            <a:r>
              <a:rPr lang="en-US" altLang="zh-CN" dirty="0"/>
              <a:t>Storage Index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en-US" altLang="zh-CN" dirty="0"/>
              <a:t>ORC</a:t>
            </a:r>
            <a:r>
              <a:rPr lang="zh-CN" altLang="zh-CN" dirty="0"/>
              <a:t>文件索引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44588" y="4455459"/>
            <a:ext cx="7225553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840578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Row Group Index</a:t>
            </a:r>
          </a:p>
          <a:p>
            <a:r>
              <a:rPr lang="zh-CN" altLang="zh-CN" dirty="0"/>
              <a:t>建立</a:t>
            </a:r>
            <a:r>
              <a:rPr lang="en-US" altLang="zh-CN" dirty="0"/>
              <a:t>ORC</a:t>
            </a:r>
            <a:r>
              <a:rPr lang="zh-CN" altLang="zh-CN" dirty="0"/>
              <a:t>格式表时，指定表参数</a:t>
            </a:r>
            <a:r>
              <a:rPr lang="en-US" altLang="zh-CN" dirty="0"/>
              <a:t>’</a:t>
            </a:r>
            <a:r>
              <a:rPr lang="en-US" altLang="zh-CN" dirty="0" err="1"/>
              <a:t>orc.create.index</a:t>
            </a:r>
            <a:r>
              <a:rPr lang="en-US" altLang="zh-CN" dirty="0"/>
              <a:t>’=’true’</a:t>
            </a:r>
            <a:r>
              <a:rPr lang="zh-CN" altLang="zh-CN" dirty="0"/>
              <a:t>之后，便会建立</a:t>
            </a:r>
            <a:r>
              <a:rPr lang="en-US" altLang="zh-CN" dirty="0"/>
              <a:t>Row Group 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为了</a:t>
            </a:r>
            <a:r>
              <a:rPr lang="zh-CN" altLang="zh-CN" dirty="0"/>
              <a:t>使</a:t>
            </a:r>
            <a:r>
              <a:rPr lang="en-US" altLang="zh-CN" dirty="0"/>
              <a:t>Row Group Index</a:t>
            </a:r>
            <a:r>
              <a:rPr lang="zh-CN" altLang="zh-CN" dirty="0"/>
              <a:t>有效利用，向表中加载数据时，</a:t>
            </a:r>
            <a:r>
              <a:rPr lang="zh-CN" altLang="zh-CN" b="1" dirty="0">
                <a:solidFill>
                  <a:srgbClr val="92D050"/>
                </a:solidFill>
              </a:rPr>
              <a:t>必须对需要使用索引的字段进行排序</a:t>
            </a:r>
            <a:endParaRPr lang="en-US" altLang="zh-CN" b="1" dirty="0" smtClean="0">
              <a:solidFill>
                <a:srgbClr val="92D05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en-US" altLang="zh-CN" dirty="0"/>
              <a:t>ORC</a:t>
            </a:r>
            <a:r>
              <a:rPr lang="zh-CN" altLang="zh-CN" dirty="0"/>
              <a:t>文件索引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87686" y="3674125"/>
            <a:ext cx="6195985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、开启索引配置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hive.optimize.index.filter=true;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、创建表并制定构建索引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tb_sogou_orc_index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"orc.create.index"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"true"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distribute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、当进行范围或者等值查询（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&lt;,&gt;,=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）时就可以基于构建的索引进行查询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tb_sogou_orc_index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'12:00:00'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'18:00:00'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840578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Bloom Filter 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</a:p>
          <a:p>
            <a:r>
              <a:rPr lang="zh-CN" altLang="zh-CN" dirty="0"/>
              <a:t>建表</a:t>
            </a:r>
            <a:r>
              <a:rPr lang="zh-CN" altLang="zh-CN" dirty="0" smtClean="0"/>
              <a:t>时候通过</a:t>
            </a:r>
            <a:r>
              <a:rPr lang="zh-CN" altLang="zh-CN" dirty="0"/>
              <a:t>表参数”</a:t>
            </a:r>
            <a:r>
              <a:rPr lang="en-US" altLang="zh-CN" dirty="0" err="1"/>
              <a:t>orc.bloom.filter.columns</a:t>
            </a:r>
            <a:r>
              <a:rPr lang="en-US" altLang="zh-CN" dirty="0"/>
              <a:t>”=”columnName</a:t>
            </a:r>
            <a:r>
              <a:rPr lang="zh-CN" altLang="zh-CN" dirty="0"/>
              <a:t>……</a:t>
            </a:r>
            <a:r>
              <a:rPr lang="en-US" altLang="zh-CN" dirty="0"/>
              <a:t>”</a:t>
            </a:r>
            <a:r>
              <a:rPr lang="zh-CN" altLang="zh-CN" dirty="0"/>
              <a:t>来指定为哪些字段建立</a:t>
            </a:r>
            <a:r>
              <a:rPr lang="en-US" altLang="zh-CN" dirty="0"/>
              <a:t>BloomFilter</a:t>
            </a:r>
            <a:r>
              <a:rPr lang="zh-CN" altLang="zh-CN" dirty="0"/>
              <a:t>索引</a:t>
            </a:r>
            <a:r>
              <a:rPr lang="zh-CN" altLang="zh-CN" dirty="0" smtClean="0"/>
              <a:t>，在</a:t>
            </a:r>
            <a:r>
              <a:rPr lang="zh-CN" altLang="zh-CN" dirty="0"/>
              <a:t>生成数据的时候，会在每个</a:t>
            </a:r>
            <a:r>
              <a:rPr lang="en-US" altLang="zh-CN" dirty="0"/>
              <a:t>stripe</a:t>
            </a:r>
            <a:r>
              <a:rPr lang="zh-CN" altLang="zh-CN" dirty="0"/>
              <a:t>中，为该字段建立</a:t>
            </a:r>
            <a:r>
              <a:rPr lang="en-US" altLang="zh-CN" dirty="0"/>
              <a:t>BloomFilter</a:t>
            </a:r>
            <a:r>
              <a:rPr lang="zh-CN" altLang="zh-CN" dirty="0"/>
              <a:t>的</a:t>
            </a:r>
            <a:r>
              <a:rPr lang="zh-CN" altLang="zh-CN" dirty="0" smtClean="0"/>
              <a:t>数据结构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当</a:t>
            </a:r>
            <a:r>
              <a:rPr lang="zh-CN" altLang="zh-CN" dirty="0">
                <a:solidFill>
                  <a:srgbClr val="92D050"/>
                </a:solidFill>
              </a:rPr>
              <a:t>查</a:t>
            </a:r>
            <a:r>
              <a:rPr lang="zh-CN" altLang="zh-CN" b="1" dirty="0">
                <a:solidFill>
                  <a:srgbClr val="92D050"/>
                </a:solidFill>
              </a:rPr>
              <a:t>询条件中包含对该字段</a:t>
            </a:r>
            <a:r>
              <a:rPr lang="zh-CN" altLang="zh-CN" b="1" dirty="0" smtClean="0">
                <a:solidFill>
                  <a:srgbClr val="92D050"/>
                </a:solidFill>
              </a:rPr>
              <a:t>的</a:t>
            </a:r>
            <a:r>
              <a:rPr lang="zh-CN" altLang="en-US" b="1" dirty="0" smtClean="0">
                <a:solidFill>
                  <a:srgbClr val="92D050"/>
                </a:solidFill>
              </a:rPr>
              <a:t>等值</a:t>
            </a:r>
            <a:r>
              <a:rPr lang="zh-CN" altLang="zh-CN" b="1" dirty="0" smtClean="0">
                <a:solidFill>
                  <a:srgbClr val="92D050"/>
                </a:solidFill>
              </a:rPr>
              <a:t>过滤</a:t>
            </a:r>
            <a:r>
              <a:rPr lang="zh-CN" altLang="zh-CN" b="1" dirty="0">
                <a:solidFill>
                  <a:srgbClr val="92D050"/>
                </a:solidFill>
              </a:rPr>
              <a:t>时候</a:t>
            </a:r>
            <a:r>
              <a:rPr lang="zh-CN" altLang="zh-CN" dirty="0"/>
              <a:t>，先从</a:t>
            </a:r>
            <a:r>
              <a:rPr lang="en-US" altLang="zh-CN" dirty="0"/>
              <a:t>BloomFilter</a:t>
            </a:r>
            <a:r>
              <a:rPr lang="zh-CN" altLang="zh-CN" dirty="0"/>
              <a:t>中获取以下是否包含该值，如果不包含，则跳过该</a:t>
            </a:r>
            <a:r>
              <a:rPr lang="en-US" altLang="zh-CN" dirty="0"/>
              <a:t>stripe</a:t>
            </a:r>
            <a:r>
              <a:rPr lang="zh-CN" altLang="zh-CN" dirty="0"/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</a:t>
            </a:r>
            <a:r>
              <a:rPr lang="en-US" altLang="zh-CN" dirty="0"/>
              <a:t>ORC</a:t>
            </a:r>
            <a:r>
              <a:rPr lang="zh-CN" altLang="zh-CN" dirty="0"/>
              <a:t>文件索引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745639" y="3755920"/>
            <a:ext cx="6195985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创建表指定创建布隆索引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tb_sogou_orc_bloom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"orc.create.index"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"true"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"orc.bloom.filter.columns"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"stime,userid"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distribute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--stime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的范围过滤可以走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row group index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的过滤可以走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bloom filter index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tb_sogou_orc_index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'12:00:00'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'18:00:00'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'3933365481995287'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840578" cy="4219575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FF0000"/>
                </a:solidFill>
              </a:rPr>
              <a:t>默认查询执行引擎一次处理一行</a:t>
            </a:r>
            <a:r>
              <a:rPr lang="zh-CN" altLang="zh-CN" dirty="0"/>
              <a:t>，而矢量化查询执行是一种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zh-CN" dirty="0">
                <a:solidFill>
                  <a:srgbClr val="FF0000"/>
                </a:solidFill>
              </a:rPr>
              <a:t>针对</a:t>
            </a:r>
            <a:r>
              <a:rPr lang="en-US" altLang="zh-CN" dirty="0">
                <a:solidFill>
                  <a:srgbClr val="FF0000"/>
                </a:solidFill>
              </a:rPr>
              <a:t>ORC</a:t>
            </a:r>
            <a:r>
              <a:rPr lang="zh-CN" altLang="zh-CN" dirty="0">
                <a:solidFill>
                  <a:srgbClr val="FF0000"/>
                </a:solidFill>
              </a:rPr>
              <a:t>文件</a:t>
            </a:r>
            <a:r>
              <a:rPr lang="zh-CN" altLang="zh-CN" dirty="0"/>
              <a:t>操作的特性，目的是</a:t>
            </a:r>
            <a:r>
              <a:rPr lang="zh-CN" altLang="zh-CN" dirty="0">
                <a:solidFill>
                  <a:srgbClr val="FF0000"/>
                </a:solidFill>
              </a:rPr>
              <a:t>按照每批</a:t>
            </a:r>
            <a:r>
              <a:rPr lang="en-US" altLang="zh-CN" dirty="0">
                <a:solidFill>
                  <a:srgbClr val="FF0000"/>
                </a:solidFill>
              </a:rPr>
              <a:t>1024</a:t>
            </a:r>
            <a:r>
              <a:rPr lang="zh-CN" altLang="zh-CN" dirty="0">
                <a:solidFill>
                  <a:srgbClr val="FF0000"/>
                </a:solidFill>
              </a:rPr>
              <a:t>行读取数据</a:t>
            </a:r>
            <a:r>
              <a:rPr lang="zh-CN" altLang="zh-CN" dirty="0"/>
              <a:t>，并且</a:t>
            </a:r>
            <a:r>
              <a:rPr lang="zh-CN" altLang="zh-CN" dirty="0">
                <a:solidFill>
                  <a:srgbClr val="FF0000"/>
                </a:solidFill>
              </a:rPr>
              <a:t>一次性对整个记录整合</a:t>
            </a:r>
            <a:r>
              <a:rPr lang="zh-CN" altLang="zh-CN" dirty="0"/>
              <a:t>（而不是对单条记录）应用操作，提升了像过滤</a:t>
            </a:r>
            <a:r>
              <a:rPr lang="en-US" altLang="zh-CN" dirty="0"/>
              <a:t>, </a:t>
            </a:r>
            <a:r>
              <a:rPr lang="zh-CN" altLang="zh-CN" dirty="0"/>
              <a:t>联合</a:t>
            </a:r>
            <a:r>
              <a:rPr lang="en-US" altLang="zh-CN" dirty="0"/>
              <a:t>, </a:t>
            </a:r>
            <a:r>
              <a:rPr lang="zh-CN" altLang="zh-CN" dirty="0"/>
              <a:t>聚合等等操作的性能。</a:t>
            </a:r>
          </a:p>
          <a:p>
            <a:r>
              <a:rPr lang="zh-CN" altLang="zh-CN" dirty="0"/>
              <a:t>注意：要使用矢量化查询执行，就必须以</a:t>
            </a:r>
            <a:r>
              <a:rPr lang="en-US" altLang="zh-CN" b="1" dirty="0">
                <a:solidFill>
                  <a:srgbClr val="FF0000"/>
                </a:solidFill>
              </a:rPr>
              <a:t>ORC</a:t>
            </a:r>
            <a:r>
              <a:rPr lang="zh-CN" altLang="zh-CN" b="1" dirty="0">
                <a:solidFill>
                  <a:srgbClr val="FF0000"/>
                </a:solidFill>
              </a:rPr>
              <a:t>格式</a:t>
            </a:r>
            <a:r>
              <a:rPr lang="zh-CN" altLang="zh-CN" dirty="0">
                <a:solidFill>
                  <a:srgbClr val="FF0000"/>
                </a:solidFill>
              </a:rPr>
              <a:t>存储数据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表数据优化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存储优化</a:t>
            </a:r>
            <a:r>
              <a:rPr lang="en-US" altLang="zh-CN" dirty="0" smtClean="0"/>
              <a:t>-ORC</a:t>
            </a:r>
            <a:r>
              <a:rPr lang="zh-CN" altLang="en-US" dirty="0" smtClean="0"/>
              <a:t>矢量化查询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659374" y="3627237"/>
            <a:ext cx="4852610" cy="10199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开启矢量化查询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hive.vectorized.execution.enabled =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hive.vectorized.execution.reduce.enabled =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Job</a:t>
            </a:r>
            <a:r>
              <a:rPr lang="zh-CN" altLang="en-US" dirty="0" smtClean="0"/>
              <a:t>作业</a:t>
            </a:r>
            <a:r>
              <a:rPr lang="zh-CN" altLang="zh-CN" dirty="0" smtClean="0"/>
              <a:t>执行</a:t>
            </a:r>
            <a:r>
              <a:rPr lang="zh-CN" altLang="zh-CN" dirty="0"/>
              <a:t>优化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Explain</a:t>
            </a:r>
            <a:r>
              <a:rPr lang="zh-CN" altLang="en-US" dirty="0" smtClean="0">
                <a:solidFill>
                  <a:srgbClr val="FF0000"/>
                </a:solidFill>
              </a:rPr>
              <a:t>查询计划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MapReduce</a:t>
            </a:r>
            <a:r>
              <a:rPr lang="zh-CN" altLang="en-US" dirty="0" smtClean="0">
                <a:solidFill>
                  <a:schemeClr val="tx1"/>
                </a:solidFill>
              </a:rPr>
              <a:t>属性优化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优化</a:t>
            </a:r>
            <a:r>
              <a:rPr lang="zh-CN" altLang="en-US" dirty="0" smtClean="0">
                <a:solidFill>
                  <a:schemeClr val="tx1"/>
                </a:solidFill>
              </a:rPr>
              <a:t>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谓词下</a:t>
            </a:r>
            <a:r>
              <a:rPr lang="zh-CN" altLang="en-US" dirty="0" smtClean="0">
                <a:solidFill>
                  <a:schemeClr val="tx1"/>
                </a:solidFill>
              </a:rPr>
              <a:t>推（</a:t>
            </a:r>
            <a:r>
              <a:rPr lang="en-US" altLang="zh-CN" dirty="0" smtClean="0">
                <a:solidFill>
                  <a:schemeClr val="tx1"/>
                </a:solidFill>
              </a:rPr>
              <a:t>PPD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数据倾斜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HiveQL</a:t>
            </a:r>
            <a:r>
              <a:rPr lang="zh-CN" altLang="zh-CN" dirty="0"/>
              <a:t>是一种类</a:t>
            </a:r>
            <a:r>
              <a:rPr lang="en-US" altLang="zh-CN" dirty="0"/>
              <a:t>SQL</a:t>
            </a:r>
            <a:r>
              <a:rPr lang="zh-CN" altLang="zh-CN" dirty="0"/>
              <a:t>的语言，从编程语言规范来说是一种声明式语言，用户会根据查询需求提交声明式的</a:t>
            </a:r>
            <a:r>
              <a:rPr lang="en-US" altLang="zh-CN" dirty="0"/>
              <a:t>HQL</a:t>
            </a:r>
            <a:r>
              <a:rPr lang="zh-CN" altLang="zh-CN" dirty="0"/>
              <a:t>查询，而</a:t>
            </a:r>
            <a:r>
              <a:rPr lang="en-US" altLang="zh-CN" dirty="0"/>
              <a:t>Hive</a:t>
            </a:r>
            <a:r>
              <a:rPr lang="zh-CN" altLang="zh-CN" dirty="0"/>
              <a:t>会根据底层计算引擎将其转化成</a:t>
            </a:r>
            <a:r>
              <a:rPr lang="en-US" altLang="zh-CN" dirty="0"/>
              <a:t>Mapreduce/Tez/Spark</a:t>
            </a:r>
            <a:r>
              <a:rPr lang="zh-CN" altLang="zh-CN" dirty="0" smtClean="0"/>
              <a:t>的</a:t>
            </a:r>
            <a:r>
              <a:rPr lang="en-US" altLang="zh-CN" dirty="0" smtClean="0"/>
              <a:t>job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92D050"/>
                </a:solidFill>
              </a:rPr>
              <a:t>explain</a:t>
            </a:r>
            <a:r>
              <a:rPr lang="zh-CN" altLang="zh-CN" dirty="0" smtClean="0">
                <a:solidFill>
                  <a:srgbClr val="92D050"/>
                </a:solidFill>
              </a:rPr>
              <a:t>命令可以</a:t>
            </a:r>
            <a:r>
              <a:rPr lang="zh-CN" altLang="zh-CN" dirty="0">
                <a:solidFill>
                  <a:srgbClr val="92D050"/>
                </a:solidFill>
              </a:rPr>
              <a:t>帮助用户了解一条</a:t>
            </a:r>
            <a:r>
              <a:rPr lang="en-US" altLang="zh-CN" dirty="0">
                <a:solidFill>
                  <a:srgbClr val="92D050"/>
                </a:solidFill>
              </a:rPr>
              <a:t>HQL</a:t>
            </a:r>
            <a:r>
              <a:rPr lang="zh-CN" altLang="zh-CN" dirty="0">
                <a:solidFill>
                  <a:srgbClr val="92D050"/>
                </a:solidFill>
              </a:rPr>
              <a:t>语句在底层的实现</a:t>
            </a:r>
            <a:r>
              <a:rPr lang="zh-CN" altLang="zh-CN" dirty="0" smtClean="0">
                <a:solidFill>
                  <a:srgbClr val="92D050"/>
                </a:solidFill>
              </a:rPr>
              <a:t>过程</a:t>
            </a:r>
            <a:r>
              <a:rPr lang="zh-CN" altLang="en-US" dirty="0" smtClean="0">
                <a:solidFill>
                  <a:srgbClr val="92D050"/>
                </a:solidFill>
              </a:rPr>
              <a:t>。通俗来说就是</a:t>
            </a:r>
            <a:r>
              <a:rPr lang="en-US" altLang="zh-CN" dirty="0" smtClean="0">
                <a:solidFill>
                  <a:srgbClr val="92D050"/>
                </a:solidFill>
              </a:rPr>
              <a:t>Hive</a:t>
            </a:r>
            <a:r>
              <a:rPr lang="zh-CN" altLang="en-US" dirty="0" smtClean="0">
                <a:solidFill>
                  <a:srgbClr val="92D050"/>
                </a:solidFill>
              </a:rPr>
              <a:t>打算如何去做这件事。</a:t>
            </a:r>
            <a:endParaRPr lang="zh-CN" altLang="zh-CN" dirty="0">
              <a:solidFill>
                <a:srgbClr val="92D050"/>
              </a:solidFill>
            </a:endParaRPr>
          </a:p>
          <a:p>
            <a:r>
              <a:rPr lang="en-US" altLang="zh-CN" dirty="0"/>
              <a:t>explain</a:t>
            </a:r>
            <a:r>
              <a:rPr lang="zh-CN" altLang="zh-CN" dirty="0"/>
              <a:t>会解析</a:t>
            </a:r>
            <a:r>
              <a:rPr lang="en-US" altLang="zh-CN" dirty="0"/>
              <a:t>HQL</a:t>
            </a:r>
            <a:r>
              <a:rPr lang="zh-CN" altLang="zh-CN" dirty="0"/>
              <a:t>语句，将整个</a:t>
            </a:r>
            <a:r>
              <a:rPr lang="en-US" altLang="zh-CN" dirty="0"/>
              <a:t>HQL</a:t>
            </a:r>
            <a:r>
              <a:rPr lang="zh-CN" altLang="zh-CN" dirty="0"/>
              <a:t>语句的</a:t>
            </a:r>
            <a:r>
              <a:rPr lang="zh-CN" altLang="zh-CN" dirty="0">
                <a:solidFill>
                  <a:srgbClr val="FF0000"/>
                </a:solidFill>
              </a:rPr>
              <a:t>实现步骤、依赖关系、实现过程</a:t>
            </a:r>
            <a:r>
              <a:rPr lang="zh-CN" altLang="zh-CN" dirty="0"/>
              <a:t>都会进行解析返回，</a:t>
            </a:r>
            <a:r>
              <a:rPr lang="zh-CN" altLang="zh-CN" dirty="0" smtClean="0"/>
              <a:t>可以了解</a:t>
            </a:r>
            <a:r>
              <a:rPr lang="zh-CN" altLang="zh-CN" dirty="0"/>
              <a:t>一条</a:t>
            </a:r>
            <a:r>
              <a:rPr lang="en-US" altLang="zh-CN" dirty="0"/>
              <a:t>HQL</a:t>
            </a:r>
            <a:r>
              <a:rPr lang="zh-CN" altLang="zh-CN" dirty="0"/>
              <a:t>语句在底层是如何实现数据的查询及处理的过程</a:t>
            </a:r>
            <a:r>
              <a:rPr lang="zh-CN" altLang="zh-CN" dirty="0" smtClean="0"/>
              <a:t>，辅助</a:t>
            </a:r>
            <a:r>
              <a:rPr lang="zh-CN" altLang="zh-CN" dirty="0"/>
              <a:t>用户对</a:t>
            </a:r>
            <a:r>
              <a:rPr lang="en-US" altLang="zh-CN" dirty="0"/>
              <a:t>Hive</a:t>
            </a:r>
            <a:r>
              <a:rPr lang="zh-CN" altLang="zh-CN" dirty="0"/>
              <a:t>进行优化。</a:t>
            </a:r>
          </a:p>
          <a:p>
            <a:r>
              <a:rPr lang="zh-CN" altLang="zh-CN" dirty="0"/>
              <a:t>官网：</a:t>
            </a:r>
            <a:r>
              <a:rPr lang="en-US" altLang="zh-CN" u="sng" dirty="0">
                <a:hlinkClick r:id="rId2"/>
              </a:rPr>
              <a:t>https://cwiki.apache.org/confluence/display/Hive/LanguageManual+Explain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Explain</a:t>
            </a:r>
            <a:r>
              <a:rPr lang="zh-CN" altLang="en-US" dirty="0" smtClean="0"/>
              <a:t>查询计划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常用语法命令如下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0"/>
            <a:r>
              <a:rPr lang="en-US" altLang="zh-CN" dirty="0"/>
              <a:t>FORMATTED</a:t>
            </a:r>
            <a:r>
              <a:rPr lang="zh-CN" altLang="zh-CN" dirty="0"/>
              <a:t>：对执行计划进行格式化，返回</a:t>
            </a:r>
            <a:r>
              <a:rPr lang="en-US" altLang="zh-CN" dirty="0"/>
              <a:t>JSON</a:t>
            </a:r>
            <a:r>
              <a:rPr lang="zh-CN" altLang="zh-CN" dirty="0"/>
              <a:t>格式的执行计划</a:t>
            </a:r>
          </a:p>
          <a:p>
            <a:pPr lvl="0"/>
            <a:r>
              <a:rPr lang="en-US" altLang="zh-CN" dirty="0">
                <a:solidFill>
                  <a:srgbClr val="92D050"/>
                </a:solidFill>
              </a:rPr>
              <a:t>EXTENDED</a:t>
            </a:r>
            <a:r>
              <a:rPr lang="zh-CN" altLang="zh-CN" dirty="0"/>
              <a:t>：提供一些额外的信息，比如文件的路径信息</a:t>
            </a:r>
          </a:p>
          <a:p>
            <a:pPr lvl="0"/>
            <a:r>
              <a:rPr lang="en-US" altLang="zh-CN" dirty="0"/>
              <a:t>DEPENDENCY</a:t>
            </a:r>
            <a:r>
              <a:rPr lang="zh-CN" altLang="zh-CN" dirty="0"/>
              <a:t>：以</a:t>
            </a:r>
            <a:r>
              <a:rPr lang="en-US" altLang="zh-CN" dirty="0"/>
              <a:t>JSON</a:t>
            </a:r>
            <a:r>
              <a:rPr lang="zh-CN" altLang="zh-CN" dirty="0"/>
              <a:t>格式返回查询所依赖的表和分区的列表 </a:t>
            </a:r>
          </a:p>
          <a:p>
            <a:pPr lvl="0"/>
            <a:r>
              <a:rPr lang="en-US" altLang="zh-CN" dirty="0"/>
              <a:t>AUTHORIZATION</a:t>
            </a:r>
            <a:r>
              <a:rPr lang="zh-CN" altLang="zh-CN" dirty="0"/>
              <a:t>：列出需要被授权的条目，包括输入与</a:t>
            </a:r>
            <a:r>
              <a:rPr lang="zh-CN" altLang="zh-CN" dirty="0" smtClean="0"/>
              <a:t>输出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Explain</a:t>
            </a:r>
            <a:r>
              <a:rPr lang="zh-CN" altLang="en-US" dirty="0" smtClean="0"/>
              <a:t>查询计划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42926" y="4787152"/>
            <a:ext cx="7285505" cy="1606829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78566" y="2306924"/>
            <a:ext cx="984941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EXPLAIN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[FORMATTED|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EXTENDED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|DEPENDENCY|AUTHORIZATION|]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query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每个查询计划由以下几个部分组成</a:t>
            </a:r>
            <a:endParaRPr lang="en-US" altLang="zh-CN" dirty="0" smtClean="0"/>
          </a:p>
          <a:p>
            <a:pPr lvl="0"/>
            <a:r>
              <a:rPr lang="en-US" altLang="zh-CN" b="1" dirty="0" smtClean="0"/>
              <a:t>The </a:t>
            </a:r>
            <a:r>
              <a:rPr lang="en-US" altLang="zh-CN" b="1" dirty="0"/>
              <a:t>Abstract Syntax Tree for the query</a:t>
            </a:r>
            <a:endParaRPr lang="zh-CN" altLang="zh-CN" dirty="0"/>
          </a:p>
          <a:p>
            <a:pPr lvl="1"/>
            <a:r>
              <a:rPr lang="zh-CN" altLang="zh-CN" dirty="0">
                <a:solidFill>
                  <a:srgbClr val="FF0000"/>
                </a:solidFill>
              </a:rPr>
              <a:t>抽象语法</a:t>
            </a:r>
            <a:r>
              <a:rPr lang="zh-CN" altLang="zh-CN" dirty="0" smtClean="0">
                <a:solidFill>
                  <a:srgbClr val="FF0000"/>
                </a:solidFill>
              </a:rPr>
              <a:t>树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AST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zh-CN" dirty="0" smtClean="0"/>
              <a:t>：</a:t>
            </a:r>
            <a:r>
              <a:rPr lang="en-US" altLang="zh-CN" dirty="0"/>
              <a:t>Hive</a:t>
            </a:r>
            <a:r>
              <a:rPr lang="zh-CN" altLang="zh-CN" dirty="0"/>
              <a:t>使用</a:t>
            </a:r>
            <a:r>
              <a:rPr lang="en-US" altLang="zh-CN" dirty="0"/>
              <a:t>Antlr</a:t>
            </a:r>
            <a:r>
              <a:rPr lang="zh-CN" altLang="zh-CN" dirty="0"/>
              <a:t>解析生成器，可以自动地将</a:t>
            </a:r>
            <a:r>
              <a:rPr lang="en-US" altLang="zh-CN" dirty="0"/>
              <a:t>HQL</a:t>
            </a:r>
            <a:r>
              <a:rPr lang="zh-CN" altLang="zh-CN" dirty="0"/>
              <a:t>生成为抽象语法树</a:t>
            </a:r>
          </a:p>
          <a:p>
            <a:pPr lvl="0"/>
            <a:r>
              <a:rPr lang="en-US" altLang="zh-CN" b="1" dirty="0"/>
              <a:t>The dependencies between the different stages of the plan</a:t>
            </a:r>
            <a:endParaRPr lang="zh-CN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zh-CN" dirty="0">
                <a:solidFill>
                  <a:srgbClr val="FF0000"/>
                </a:solidFill>
              </a:rPr>
              <a:t>依赖关系</a:t>
            </a:r>
            <a:r>
              <a:rPr lang="zh-CN" altLang="zh-CN" dirty="0"/>
              <a:t>：会列出运行</a:t>
            </a:r>
            <a:r>
              <a:rPr lang="zh-CN" altLang="zh-CN" dirty="0" smtClean="0"/>
              <a:t>查询</a:t>
            </a:r>
            <a:r>
              <a:rPr lang="zh-CN" altLang="en-US" dirty="0" smtClean="0"/>
              <a:t>划分的</a:t>
            </a:r>
            <a:r>
              <a:rPr lang="en-US" altLang="zh-CN" dirty="0" smtClean="0"/>
              <a:t>stage</a:t>
            </a:r>
            <a:r>
              <a:rPr lang="zh-CN" altLang="en-US" dirty="0" smtClean="0"/>
              <a:t>阶段以及之间的依赖关系</a:t>
            </a:r>
            <a:endParaRPr lang="zh-CN" altLang="zh-CN" dirty="0"/>
          </a:p>
          <a:p>
            <a:pPr lvl="0"/>
            <a:r>
              <a:rPr lang="en-US" altLang="zh-CN" b="1" dirty="0"/>
              <a:t>The description of each of the stages</a:t>
            </a:r>
            <a:endParaRPr lang="zh-CN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zh-CN" dirty="0">
                <a:solidFill>
                  <a:srgbClr val="FF0000"/>
                </a:solidFill>
              </a:rPr>
              <a:t>内容</a:t>
            </a:r>
            <a:r>
              <a:rPr lang="zh-CN" altLang="zh-CN" dirty="0"/>
              <a:t>：包含</a:t>
            </a:r>
            <a:r>
              <a:rPr lang="zh-CN" altLang="zh-CN" dirty="0" smtClean="0"/>
              <a:t>了</a:t>
            </a:r>
            <a:r>
              <a:rPr lang="zh-CN" altLang="en-US" dirty="0" smtClean="0"/>
              <a:t>每个</a:t>
            </a:r>
            <a:r>
              <a:rPr lang="en-US" altLang="zh-CN" dirty="0" smtClean="0"/>
              <a:t>stage</a:t>
            </a:r>
            <a:r>
              <a:rPr lang="zh-CN" altLang="zh-CN" dirty="0" smtClean="0"/>
              <a:t>非常</a:t>
            </a:r>
            <a:r>
              <a:rPr lang="zh-CN" altLang="zh-CN" dirty="0"/>
              <a:t>重要的信息，比如运行时的</a:t>
            </a:r>
            <a:r>
              <a:rPr lang="en-US" altLang="zh-CN" dirty="0"/>
              <a:t>operator</a:t>
            </a:r>
            <a:r>
              <a:rPr lang="zh-CN" altLang="zh-CN" dirty="0"/>
              <a:t>和</a:t>
            </a:r>
            <a:r>
              <a:rPr lang="en-US" altLang="zh-CN" dirty="0"/>
              <a:t>sort orders</a:t>
            </a:r>
            <a:r>
              <a:rPr lang="zh-CN" altLang="zh-CN" dirty="0"/>
              <a:t>等具体的信息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Explain</a:t>
            </a:r>
            <a:r>
              <a:rPr lang="zh-CN" altLang="en-US" dirty="0" smtClean="0"/>
              <a:t>查询计划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7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explain select </a:t>
            </a:r>
            <a:r>
              <a:rPr lang="en-US" altLang="zh-CN" i="1" dirty="0"/>
              <a:t>count</a:t>
            </a:r>
            <a:r>
              <a:rPr lang="en-US" altLang="zh-CN" dirty="0"/>
              <a:t>(</a:t>
            </a:r>
            <a:r>
              <a:rPr lang="en-US" altLang="zh-CN" i="1" dirty="0"/>
              <a:t>*</a:t>
            </a:r>
            <a:r>
              <a:rPr lang="en-US" altLang="zh-CN" dirty="0"/>
              <a:t>) </a:t>
            </a:r>
            <a:r>
              <a:rPr lang="en-US" altLang="zh-CN" b="1" dirty="0"/>
              <a:t>as </a:t>
            </a:r>
            <a:r>
              <a:rPr lang="en-US" altLang="zh-CN" dirty="0" err="1"/>
              <a:t>cnt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 err="1"/>
              <a:t>tb_emp</a:t>
            </a:r>
            <a:r>
              <a:rPr lang="en-US" altLang="zh-CN" dirty="0"/>
              <a:t> </a:t>
            </a:r>
            <a:r>
              <a:rPr lang="en-US" altLang="zh-CN" b="1" dirty="0"/>
              <a:t>where </a:t>
            </a:r>
            <a:r>
              <a:rPr lang="en-US" altLang="zh-CN" dirty="0" err="1"/>
              <a:t>deptno</a:t>
            </a:r>
            <a:r>
              <a:rPr lang="en-US" altLang="zh-CN" dirty="0"/>
              <a:t> = </a:t>
            </a:r>
            <a:r>
              <a:rPr lang="en-US" altLang="zh-CN" b="1" dirty="0"/>
              <a:t>'10'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具体实操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434352" y="2375648"/>
            <a:ext cx="8621656" cy="40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表设计优化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查询基本原理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5048" cy="4219575"/>
          </a:xfrm>
        </p:spPr>
        <p:txBody>
          <a:bodyPr/>
          <a:lstStyle/>
          <a:p>
            <a:r>
              <a:rPr lang="en-US" altLang="zh-CN" dirty="0"/>
              <a:t>HDFS</a:t>
            </a:r>
            <a:r>
              <a:rPr lang="zh-CN" altLang="zh-CN" dirty="0"/>
              <a:t>中自动在</a:t>
            </a:r>
            <a:r>
              <a:rPr lang="en-US" altLang="zh-CN" dirty="0"/>
              <a:t>Hive</a:t>
            </a:r>
            <a:r>
              <a:rPr lang="zh-CN" altLang="zh-CN" dirty="0"/>
              <a:t>数据仓库的目录下和对应的数据库目录下，创建表的目录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26166" y="2246350"/>
            <a:ext cx="9481858" cy="3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2034" y="2364927"/>
            <a:ext cx="10252822" cy="3686250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r>
              <a:rPr lang="en-US" altLang="zh-CN" b="1" dirty="0"/>
              <a:t>explain select </a:t>
            </a:r>
            <a:r>
              <a:rPr lang="en-US" altLang="zh-CN" i="1" dirty="0"/>
              <a:t>count</a:t>
            </a:r>
            <a:r>
              <a:rPr lang="en-US" altLang="zh-CN" dirty="0"/>
              <a:t>(</a:t>
            </a:r>
            <a:r>
              <a:rPr lang="en-US" altLang="zh-CN" i="1" dirty="0"/>
              <a:t>*</a:t>
            </a:r>
            <a:r>
              <a:rPr lang="en-US" altLang="zh-CN" dirty="0"/>
              <a:t>) </a:t>
            </a:r>
            <a:r>
              <a:rPr lang="en-US" altLang="zh-CN" b="1" dirty="0"/>
              <a:t>as </a:t>
            </a:r>
            <a:r>
              <a:rPr lang="en-US" altLang="zh-CN" dirty="0" err="1"/>
              <a:t>cnt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 err="1"/>
              <a:t>tb_emp</a:t>
            </a:r>
            <a:r>
              <a:rPr lang="en-US" altLang="zh-CN" dirty="0"/>
              <a:t> </a:t>
            </a:r>
            <a:r>
              <a:rPr lang="en-US" altLang="zh-CN" b="1" dirty="0"/>
              <a:t>where </a:t>
            </a:r>
            <a:r>
              <a:rPr lang="en-US" altLang="zh-CN" dirty="0" err="1"/>
              <a:t>deptno</a:t>
            </a:r>
            <a:r>
              <a:rPr lang="en-US" altLang="zh-CN" dirty="0"/>
              <a:t> = </a:t>
            </a:r>
            <a:r>
              <a:rPr lang="en-US" altLang="zh-CN" b="1" dirty="0"/>
              <a:t>'10'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4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0942" y="1927412"/>
            <a:ext cx="10623176" cy="39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Explain</a:t>
            </a:r>
            <a:r>
              <a:rPr lang="zh-CN" altLang="en-US" dirty="0" smtClean="0">
                <a:solidFill>
                  <a:schemeClr val="tx1"/>
                </a:solidFill>
              </a:rPr>
              <a:t>查询计划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MapReduce</a:t>
            </a:r>
            <a:r>
              <a:rPr lang="zh-CN" altLang="en-US" dirty="0" smtClean="0">
                <a:solidFill>
                  <a:srgbClr val="FF0000"/>
                </a:solidFill>
              </a:rPr>
              <a:t>属性优化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优化</a:t>
            </a:r>
            <a:r>
              <a:rPr lang="zh-CN" altLang="en-US" dirty="0" smtClean="0">
                <a:solidFill>
                  <a:schemeClr val="tx1"/>
                </a:solidFill>
              </a:rPr>
              <a:t>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谓词下</a:t>
            </a:r>
            <a:r>
              <a:rPr lang="zh-CN" altLang="en-US" dirty="0" smtClean="0">
                <a:solidFill>
                  <a:schemeClr val="tx1"/>
                </a:solidFill>
              </a:rPr>
              <a:t>推（</a:t>
            </a:r>
            <a:r>
              <a:rPr lang="en-US" altLang="zh-CN" dirty="0" smtClean="0">
                <a:solidFill>
                  <a:schemeClr val="tx1"/>
                </a:solidFill>
              </a:rPr>
              <a:t>PPD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数据倾斜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CN" altLang="en-US" b="1" dirty="0" smtClean="0"/>
              <a:t>本地模式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zh-CN" dirty="0" smtClean="0"/>
              <a:t>使用</a:t>
            </a:r>
            <a:r>
              <a:rPr lang="en-US" altLang="zh-CN" dirty="0"/>
              <a:t>Hive</a:t>
            </a:r>
            <a:r>
              <a:rPr lang="zh-CN" altLang="zh-CN" dirty="0"/>
              <a:t>的过程中，有一些</a:t>
            </a:r>
            <a:r>
              <a:rPr lang="zh-CN" altLang="zh-CN" dirty="0">
                <a:solidFill>
                  <a:srgbClr val="FF0000"/>
                </a:solidFill>
              </a:rPr>
              <a:t>数据量不大的表也会转换为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zh-CN" dirty="0">
                <a:solidFill>
                  <a:srgbClr val="FF0000"/>
                </a:solidFill>
              </a:rPr>
              <a:t>处理</a:t>
            </a:r>
            <a:r>
              <a:rPr lang="zh-CN" altLang="zh-CN" dirty="0"/>
              <a:t>，提交到集群时，需要申请资源，等待资源分配，启动</a:t>
            </a:r>
            <a:r>
              <a:rPr lang="en-US" altLang="zh-CN" dirty="0"/>
              <a:t>JVM</a:t>
            </a:r>
            <a:r>
              <a:rPr lang="zh-CN" altLang="zh-CN" dirty="0"/>
              <a:t>进程，再运行</a:t>
            </a:r>
            <a:r>
              <a:rPr lang="en-US" altLang="zh-CN" dirty="0"/>
              <a:t>Task</a:t>
            </a:r>
            <a:r>
              <a:rPr lang="zh-CN" altLang="zh-CN" dirty="0"/>
              <a:t>，一系列的</a:t>
            </a:r>
            <a:r>
              <a:rPr lang="zh-CN" altLang="zh-CN" dirty="0">
                <a:solidFill>
                  <a:srgbClr val="FF0000"/>
                </a:solidFill>
              </a:rPr>
              <a:t>过程比较繁琐</a:t>
            </a:r>
            <a:r>
              <a:rPr lang="zh-CN" altLang="zh-CN" dirty="0"/>
              <a:t>，本身数据量并不大，提交到</a:t>
            </a:r>
            <a:r>
              <a:rPr lang="en-US" altLang="zh-CN" dirty="0"/>
              <a:t>YARN</a:t>
            </a:r>
            <a:r>
              <a:rPr lang="zh-CN" altLang="zh-CN" dirty="0"/>
              <a:t>运行返回会</a:t>
            </a:r>
            <a:r>
              <a:rPr lang="zh-CN" altLang="zh-CN" dirty="0">
                <a:solidFill>
                  <a:srgbClr val="FF0000"/>
                </a:solidFill>
              </a:rPr>
              <a:t>导致性能较差</a:t>
            </a:r>
            <a:r>
              <a:rPr lang="zh-CN" altLang="zh-CN" dirty="0"/>
              <a:t>的问题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Hive</a:t>
            </a:r>
            <a:r>
              <a:rPr lang="zh-CN" altLang="zh-CN" dirty="0"/>
              <a:t>为了解决这个问题，延用了</a:t>
            </a:r>
            <a:r>
              <a:rPr lang="en-US" altLang="zh-CN" dirty="0"/>
              <a:t>MapReduce</a:t>
            </a:r>
            <a:r>
              <a:rPr lang="zh-CN" altLang="zh-CN" dirty="0"/>
              <a:t>中的设计，提供</a:t>
            </a:r>
            <a:r>
              <a:rPr lang="zh-CN" altLang="zh-CN" dirty="0">
                <a:solidFill>
                  <a:srgbClr val="FF0000"/>
                </a:solidFill>
              </a:rPr>
              <a:t>本地计算模式</a:t>
            </a:r>
            <a:r>
              <a:rPr lang="zh-CN" altLang="zh-CN" dirty="0"/>
              <a:t>，允许程序不</a:t>
            </a:r>
            <a:r>
              <a:rPr lang="zh-CN" altLang="zh-CN" dirty="0">
                <a:solidFill>
                  <a:srgbClr val="FF0000"/>
                </a:solidFill>
              </a:rPr>
              <a:t>提交给</a:t>
            </a:r>
            <a:r>
              <a:rPr lang="en-US" altLang="zh-CN" dirty="0">
                <a:solidFill>
                  <a:srgbClr val="FF0000"/>
                </a:solidFill>
              </a:rPr>
              <a:t>YARN</a:t>
            </a:r>
            <a:r>
              <a:rPr lang="zh-CN" altLang="zh-CN" dirty="0"/>
              <a:t>，直接在本地运行，以便于</a:t>
            </a:r>
            <a:r>
              <a:rPr lang="zh-CN" altLang="zh-CN" dirty="0">
                <a:solidFill>
                  <a:srgbClr val="FF0000"/>
                </a:solidFill>
              </a:rPr>
              <a:t>提高小数据量程序</a:t>
            </a:r>
            <a:r>
              <a:rPr lang="zh-CN" altLang="zh-CN" dirty="0"/>
              <a:t>的性能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MapReduce</a:t>
            </a:r>
            <a:r>
              <a:rPr lang="zh-CN" altLang="en-US" dirty="0" smtClean="0"/>
              <a:t>属性优化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CN" altLang="en-US" b="1" dirty="0" smtClean="0"/>
              <a:t>本地模式</a:t>
            </a:r>
            <a:endParaRPr lang="en-US" altLang="zh-CN" b="1" dirty="0" smtClean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配置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MapReduce</a:t>
            </a:r>
            <a:r>
              <a:rPr lang="zh-CN" altLang="en-US" dirty="0" smtClean="0"/>
              <a:t>属性优化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34067" y="2683297"/>
            <a:ext cx="5836024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开启本地模式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hive.exec.mode.local.auto =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67" y="3894059"/>
            <a:ext cx="9213378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4995" cy="4219575"/>
          </a:xfrm>
        </p:spPr>
        <p:txBody>
          <a:bodyPr/>
          <a:lstStyle/>
          <a:p>
            <a:pPr lvl="0"/>
            <a:r>
              <a:rPr lang="en-US" altLang="zh-CN" b="1" dirty="0" smtClean="0"/>
              <a:t>JVM</a:t>
            </a:r>
            <a:r>
              <a:rPr lang="zh-CN" altLang="en-US" b="1" dirty="0" smtClean="0"/>
              <a:t>重用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zh-CN" dirty="0">
                <a:solidFill>
                  <a:srgbClr val="92D050"/>
                </a:solidFill>
              </a:rPr>
              <a:t>默认会为每个</a:t>
            </a:r>
            <a:r>
              <a:rPr lang="en-US" altLang="zh-CN" dirty="0">
                <a:solidFill>
                  <a:srgbClr val="92D050"/>
                </a:solidFill>
              </a:rPr>
              <a:t>Task</a:t>
            </a:r>
            <a:r>
              <a:rPr lang="zh-CN" altLang="zh-CN" dirty="0">
                <a:solidFill>
                  <a:srgbClr val="92D050"/>
                </a:solidFill>
              </a:rPr>
              <a:t>启动一个</a:t>
            </a:r>
            <a:r>
              <a:rPr lang="en-US" altLang="zh-CN" dirty="0">
                <a:solidFill>
                  <a:srgbClr val="92D050"/>
                </a:solidFill>
              </a:rPr>
              <a:t>JVM</a:t>
            </a:r>
            <a:r>
              <a:rPr lang="zh-CN" altLang="zh-CN" dirty="0">
                <a:solidFill>
                  <a:srgbClr val="92D050"/>
                </a:solidFill>
              </a:rPr>
              <a:t>来运行</a:t>
            </a:r>
            <a:r>
              <a:rPr lang="zh-CN" altLang="zh-CN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</a:rPr>
              <a:t>而</a:t>
            </a:r>
            <a:r>
              <a:rPr lang="zh-CN" altLang="zh-CN" dirty="0" smtClean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JVM</a:t>
            </a:r>
            <a:r>
              <a:rPr lang="zh-CN" altLang="zh-CN" dirty="0">
                <a:solidFill>
                  <a:schemeClr val="tx1"/>
                </a:solidFill>
              </a:rPr>
              <a:t>启动时内存开销</a:t>
            </a:r>
            <a:r>
              <a:rPr lang="zh-CN" altLang="zh-CN" dirty="0" smtClean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Job</a:t>
            </a:r>
            <a:r>
              <a:rPr lang="zh-CN" altLang="zh-CN" dirty="0" smtClean="0">
                <a:solidFill>
                  <a:schemeClr val="tx1"/>
                </a:solidFill>
              </a:rPr>
              <a:t>数据量</a:t>
            </a:r>
            <a:r>
              <a:rPr lang="zh-CN" altLang="en-US" dirty="0" smtClean="0">
                <a:solidFill>
                  <a:schemeClr val="tx1"/>
                </a:solidFill>
              </a:rPr>
              <a:t>大的</a:t>
            </a:r>
            <a:r>
              <a:rPr lang="zh-CN" altLang="zh-CN" dirty="0" smtClean="0">
                <a:solidFill>
                  <a:schemeClr val="tx1"/>
                </a:solidFill>
              </a:rPr>
              <a:t>情况</a:t>
            </a:r>
            <a:r>
              <a:rPr lang="zh-CN" altLang="zh-CN" dirty="0">
                <a:solidFill>
                  <a:schemeClr val="tx1"/>
                </a:solidFill>
              </a:rPr>
              <a:t>，如果单个</a:t>
            </a:r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zh-CN" altLang="zh-CN" dirty="0">
                <a:solidFill>
                  <a:schemeClr val="tx1"/>
                </a:solidFill>
              </a:rPr>
              <a:t>数据量比较小，也</a:t>
            </a:r>
            <a:r>
              <a:rPr lang="zh-CN" altLang="zh-CN" dirty="0" smtClean="0">
                <a:solidFill>
                  <a:schemeClr val="tx1"/>
                </a:solidFill>
              </a:rPr>
              <a:t>会</a:t>
            </a:r>
            <a:r>
              <a:rPr lang="zh-CN" altLang="en-US" dirty="0">
                <a:solidFill>
                  <a:schemeClr val="tx1"/>
                </a:solidFill>
              </a:rPr>
              <a:t>申请</a:t>
            </a:r>
            <a:r>
              <a:rPr lang="en-US" altLang="zh-CN" dirty="0" smtClean="0">
                <a:solidFill>
                  <a:schemeClr val="tx1"/>
                </a:solidFill>
              </a:rPr>
              <a:t>JVM</a:t>
            </a:r>
            <a:r>
              <a:rPr lang="zh-CN" altLang="zh-CN" dirty="0" smtClean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这就导致了资源紧张及浪费的</a:t>
            </a:r>
            <a:r>
              <a:rPr lang="zh-CN" altLang="zh-CN" dirty="0" smtClean="0">
                <a:solidFill>
                  <a:schemeClr val="tx1"/>
                </a:solidFill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zh-CN" altLang="zh-CN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JVM</a:t>
            </a:r>
            <a:r>
              <a:rPr lang="zh-CN" altLang="zh-CN" dirty="0">
                <a:solidFill>
                  <a:schemeClr val="tx1"/>
                </a:solidFill>
              </a:rPr>
              <a:t>重用可以使得</a:t>
            </a:r>
            <a:r>
              <a:rPr lang="en-US" altLang="zh-CN" dirty="0">
                <a:solidFill>
                  <a:schemeClr val="tx1"/>
                </a:solidFill>
              </a:rPr>
              <a:t>JVM</a:t>
            </a:r>
            <a:r>
              <a:rPr lang="zh-CN" altLang="zh-CN" dirty="0">
                <a:solidFill>
                  <a:schemeClr val="tx1"/>
                </a:solidFill>
              </a:rPr>
              <a:t>实例在同一个</a:t>
            </a:r>
            <a:r>
              <a:rPr lang="en-US" altLang="zh-CN" dirty="0">
                <a:solidFill>
                  <a:schemeClr val="tx1"/>
                </a:solidFill>
              </a:rPr>
              <a:t>job</a:t>
            </a:r>
            <a:r>
              <a:rPr lang="zh-CN" altLang="zh-CN" dirty="0">
                <a:solidFill>
                  <a:schemeClr val="tx1"/>
                </a:solidFill>
              </a:rPr>
              <a:t>中重新使用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次，当一个</a:t>
            </a:r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zh-CN" altLang="zh-CN" dirty="0">
                <a:solidFill>
                  <a:schemeClr val="tx1"/>
                </a:solidFill>
              </a:rPr>
              <a:t>运行结束以后，</a:t>
            </a:r>
            <a:r>
              <a:rPr lang="en-US" altLang="zh-CN" dirty="0">
                <a:solidFill>
                  <a:schemeClr val="tx1"/>
                </a:solidFill>
              </a:rPr>
              <a:t>JVM</a:t>
            </a:r>
            <a:r>
              <a:rPr lang="zh-CN" altLang="zh-CN" dirty="0">
                <a:solidFill>
                  <a:schemeClr val="tx1"/>
                </a:solidFill>
              </a:rPr>
              <a:t>不会进行释放，而是继续供下一个</a:t>
            </a:r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zh-CN" altLang="zh-CN" dirty="0">
                <a:solidFill>
                  <a:schemeClr val="tx1"/>
                </a:solidFill>
              </a:rPr>
              <a:t>运行，直到运行了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Task</a:t>
            </a:r>
            <a:r>
              <a:rPr lang="zh-CN" altLang="zh-CN" dirty="0">
                <a:solidFill>
                  <a:schemeClr val="tx1"/>
                </a:solidFill>
              </a:rPr>
              <a:t>以后，就会</a:t>
            </a:r>
            <a:r>
              <a:rPr lang="zh-CN" altLang="zh-CN" dirty="0" smtClean="0">
                <a:solidFill>
                  <a:schemeClr val="tx1"/>
                </a:solidFill>
              </a:rPr>
              <a:t>释放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的值可以在</a:t>
            </a:r>
            <a:r>
              <a:rPr lang="en-US" altLang="zh-CN" dirty="0">
                <a:solidFill>
                  <a:schemeClr val="tx1"/>
                </a:solidFill>
              </a:rPr>
              <a:t>Hadoop</a:t>
            </a:r>
            <a:r>
              <a:rPr lang="zh-CN" altLang="zh-CN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mapred-site.xml</a:t>
            </a:r>
            <a:r>
              <a:rPr lang="zh-CN" altLang="zh-CN" dirty="0">
                <a:solidFill>
                  <a:schemeClr val="tx1"/>
                </a:solidFill>
              </a:rPr>
              <a:t>文件中进行配置，通常在</a:t>
            </a:r>
            <a:r>
              <a:rPr lang="en-US" altLang="zh-CN" dirty="0">
                <a:solidFill>
                  <a:schemeClr val="tx1"/>
                </a:solidFill>
              </a:rPr>
              <a:t>10-20</a:t>
            </a:r>
            <a:r>
              <a:rPr lang="zh-CN" altLang="zh-CN" dirty="0">
                <a:solidFill>
                  <a:schemeClr val="tx1"/>
                </a:solidFill>
              </a:rPr>
              <a:t>之间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zh-CN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MapReduce</a:t>
            </a:r>
            <a:r>
              <a:rPr lang="zh-CN" altLang="en-US" dirty="0" smtClean="0"/>
              <a:t>属性优化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03813" y="4457261"/>
            <a:ext cx="6248400" cy="10618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Hadoop3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之前的配置，在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mapred-site.xml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中添加以下参数</a:t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Hadoop3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中已不再支持该选项</a:t>
            </a:r>
            <a: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mapreduce.job.jvm.numtasks=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 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74995" cy="4219575"/>
          </a:xfrm>
        </p:spPr>
        <p:txBody>
          <a:bodyPr/>
          <a:lstStyle/>
          <a:p>
            <a:pPr lvl="0"/>
            <a:r>
              <a:rPr lang="zh-CN" altLang="en-US" b="1" dirty="0" smtClean="0"/>
              <a:t>并行执行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Hive</a:t>
            </a:r>
            <a:r>
              <a:rPr lang="zh-CN" altLang="en-US" dirty="0"/>
              <a:t>在实现</a:t>
            </a:r>
            <a:r>
              <a:rPr lang="en-US" altLang="zh-CN" dirty="0"/>
              <a:t>HQL</a:t>
            </a:r>
            <a:r>
              <a:rPr lang="zh-CN" altLang="en-US" dirty="0"/>
              <a:t>计算运行时，会解析为多个</a:t>
            </a:r>
            <a:r>
              <a:rPr lang="en-US" altLang="zh-CN" dirty="0"/>
              <a:t>Stage</a:t>
            </a:r>
            <a:r>
              <a:rPr lang="zh-CN" altLang="en-US" dirty="0"/>
              <a:t>，有时候</a:t>
            </a:r>
            <a:r>
              <a:rPr lang="en-US" altLang="zh-CN" dirty="0"/>
              <a:t>Stage</a:t>
            </a:r>
            <a:r>
              <a:rPr lang="zh-CN" altLang="en-US" dirty="0"/>
              <a:t>彼此之间有依赖关系，只能挨个执行，但是在一些别的场景下，</a:t>
            </a:r>
            <a:r>
              <a:rPr lang="zh-CN" altLang="en-US" dirty="0">
                <a:solidFill>
                  <a:srgbClr val="FF0000"/>
                </a:solidFill>
              </a:rPr>
              <a:t>很多的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>
                <a:solidFill>
                  <a:srgbClr val="FF0000"/>
                </a:solidFill>
              </a:rPr>
              <a:t>之间是没有依赖关系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例如</a:t>
            </a:r>
            <a:r>
              <a:rPr lang="en-US" altLang="zh-CN" dirty="0"/>
              <a:t>Union</a:t>
            </a:r>
            <a:r>
              <a:rPr lang="zh-CN" altLang="en-US" dirty="0"/>
              <a:t>语句，</a:t>
            </a:r>
            <a:r>
              <a:rPr lang="en-US" altLang="zh-CN" dirty="0"/>
              <a:t>Join</a:t>
            </a:r>
            <a:r>
              <a:rPr lang="zh-CN" altLang="en-US" dirty="0"/>
              <a:t>语句等等，这些</a:t>
            </a:r>
            <a:r>
              <a:rPr lang="en-US" altLang="zh-CN" dirty="0"/>
              <a:t>Stage</a:t>
            </a:r>
            <a:r>
              <a:rPr lang="zh-CN" altLang="en-US" dirty="0"/>
              <a:t>没有依赖关系，但是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依旧默认挨个执行每个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/>
              <a:t>，这样会</a:t>
            </a:r>
            <a:r>
              <a:rPr lang="zh-CN" altLang="en-US" dirty="0">
                <a:solidFill>
                  <a:srgbClr val="FF0000"/>
                </a:solidFill>
              </a:rPr>
              <a:t>导致性能非常差</a:t>
            </a:r>
            <a:r>
              <a:rPr lang="zh-CN" altLang="en-US" dirty="0"/>
              <a:t>，我们可以通过修改参数，开启并行执行，当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>
                <a:solidFill>
                  <a:srgbClr val="FF0000"/>
                </a:solidFill>
              </a:rPr>
              <a:t>之间没有依赖关系</a:t>
            </a:r>
            <a:r>
              <a:rPr lang="zh-CN" altLang="en-US" dirty="0"/>
              <a:t>时，允许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>
                <a:solidFill>
                  <a:srgbClr val="FF0000"/>
                </a:solidFill>
              </a:rPr>
              <a:t>并行执行</a:t>
            </a:r>
            <a:r>
              <a:rPr lang="zh-CN" altLang="en-US" dirty="0"/>
              <a:t>，提高性能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MapReduce</a:t>
            </a:r>
            <a:r>
              <a:rPr lang="zh-CN" altLang="en-US" dirty="0" smtClean="0"/>
              <a:t>属性优化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78944" y="4522583"/>
            <a:ext cx="6248400" cy="1343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开启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Stage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并行化，默认为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hive.exec.parallel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指定并行化线程数，默认为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hive.exec.parallel.thread.number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 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Explain</a:t>
            </a:r>
            <a:r>
              <a:rPr lang="zh-CN" altLang="en-US" dirty="0" smtClean="0">
                <a:solidFill>
                  <a:schemeClr val="tx1"/>
                </a:solidFill>
              </a:rPr>
              <a:t>查询计划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MapReduce</a:t>
            </a:r>
            <a:r>
              <a:rPr lang="zh-CN" altLang="en-US" dirty="0" smtClean="0">
                <a:solidFill>
                  <a:schemeClr val="tx1"/>
                </a:solidFill>
              </a:rPr>
              <a:t>属性优化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Join</a:t>
            </a:r>
            <a:r>
              <a:rPr lang="zh-CN" altLang="en-US" dirty="0" smtClean="0">
                <a:solidFill>
                  <a:srgbClr val="FF0000"/>
                </a:solidFill>
              </a:rPr>
              <a:t>优化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优化</a:t>
            </a:r>
            <a:r>
              <a:rPr lang="zh-CN" altLang="en-US" dirty="0" smtClean="0">
                <a:solidFill>
                  <a:schemeClr val="tx1"/>
                </a:solidFill>
              </a:rPr>
              <a:t>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谓词下</a:t>
            </a:r>
            <a:r>
              <a:rPr lang="zh-CN" altLang="en-US" dirty="0" smtClean="0">
                <a:solidFill>
                  <a:schemeClr val="tx1"/>
                </a:solidFill>
              </a:rPr>
              <a:t>推（</a:t>
            </a:r>
            <a:r>
              <a:rPr lang="en-US" altLang="zh-CN" dirty="0" smtClean="0">
                <a:solidFill>
                  <a:schemeClr val="tx1"/>
                </a:solidFill>
              </a:rPr>
              <a:t>PPD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数据倾斜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7" cy="4219575"/>
          </a:xfrm>
        </p:spPr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zh-CN" dirty="0"/>
              <a:t>是数据分析处理过程中必不可少的操作，</a:t>
            </a:r>
            <a:r>
              <a:rPr lang="en-US" altLang="zh-CN" dirty="0"/>
              <a:t>Hive</a:t>
            </a:r>
            <a:r>
              <a:rPr lang="zh-CN" altLang="zh-CN" dirty="0"/>
              <a:t>同样支持</a:t>
            </a:r>
            <a:r>
              <a:rPr lang="en-US" altLang="zh-CN" dirty="0"/>
              <a:t>Join</a:t>
            </a:r>
            <a:r>
              <a:rPr lang="zh-CN" altLang="zh-CN" dirty="0"/>
              <a:t>的</a:t>
            </a:r>
            <a:r>
              <a:rPr lang="zh-CN" altLang="zh-CN" dirty="0" smtClean="0"/>
              <a:t>语法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Hive </a:t>
            </a:r>
            <a:r>
              <a:rPr lang="en-US" altLang="zh-CN" dirty="0"/>
              <a:t>Join</a:t>
            </a:r>
            <a:r>
              <a:rPr lang="zh-CN" altLang="zh-CN" dirty="0"/>
              <a:t>的</a:t>
            </a:r>
            <a:r>
              <a:rPr lang="zh-CN" altLang="zh-CN" dirty="0" smtClean="0"/>
              <a:t>底层是</a:t>
            </a:r>
            <a:r>
              <a:rPr lang="zh-CN" altLang="zh-CN" dirty="0"/>
              <a:t>通过</a:t>
            </a:r>
            <a:r>
              <a:rPr lang="en-US" altLang="zh-CN" dirty="0"/>
              <a:t>MapReduce</a:t>
            </a:r>
            <a:r>
              <a:rPr lang="zh-CN" altLang="zh-CN" dirty="0"/>
              <a:t>来实现的，</a:t>
            </a:r>
            <a:r>
              <a:rPr lang="en-US" altLang="zh-CN" dirty="0"/>
              <a:t>Hive</a:t>
            </a:r>
            <a:r>
              <a:rPr lang="zh-CN" altLang="zh-CN" dirty="0"/>
              <a:t>实现</a:t>
            </a:r>
            <a:r>
              <a:rPr lang="en-US" altLang="zh-CN" dirty="0"/>
              <a:t>Join</a:t>
            </a:r>
            <a:r>
              <a:rPr lang="zh-CN" altLang="zh-CN" dirty="0"/>
              <a:t>时，为了提高</a:t>
            </a:r>
            <a:r>
              <a:rPr lang="en-US" altLang="zh-CN" dirty="0"/>
              <a:t>MapReduce</a:t>
            </a:r>
            <a:r>
              <a:rPr lang="zh-CN" altLang="zh-CN" dirty="0"/>
              <a:t>的性能，提供了多种</a:t>
            </a:r>
            <a:r>
              <a:rPr lang="en-US" altLang="zh-CN" dirty="0"/>
              <a:t>Join</a:t>
            </a:r>
            <a:r>
              <a:rPr lang="zh-CN" altLang="zh-CN" dirty="0"/>
              <a:t>方案来</a:t>
            </a:r>
            <a:r>
              <a:rPr lang="zh-CN" altLang="zh-CN" dirty="0" smtClean="0"/>
              <a:t>实现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例如</a:t>
            </a:r>
            <a:r>
              <a:rPr lang="zh-CN" altLang="zh-CN" dirty="0"/>
              <a:t>适合小表</a:t>
            </a:r>
            <a:r>
              <a:rPr lang="en-US" altLang="zh-CN" dirty="0"/>
              <a:t>Join</a:t>
            </a:r>
            <a:r>
              <a:rPr lang="zh-CN" altLang="zh-CN" dirty="0"/>
              <a:t>大表的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/>
              <a:t>，大表</a:t>
            </a:r>
            <a:r>
              <a:rPr lang="en-US" altLang="zh-CN" dirty="0"/>
              <a:t>Join</a:t>
            </a:r>
            <a:r>
              <a:rPr lang="zh-CN" altLang="zh-CN" dirty="0"/>
              <a:t>大表的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/>
              <a:t>，以及大表</a:t>
            </a:r>
            <a:r>
              <a:rPr lang="en-US" altLang="zh-CN" dirty="0"/>
              <a:t>Join</a:t>
            </a:r>
            <a:r>
              <a:rPr lang="zh-CN" altLang="zh-CN" dirty="0"/>
              <a:t>的优化方案</a:t>
            </a:r>
            <a:r>
              <a:rPr lang="en-US" altLang="zh-CN" dirty="0">
                <a:solidFill>
                  <a:srgbClr val="FF0000"/>
                </a:solidFill>
              </a:rPr>
              <a:t>Bucket Join</a:t>
            </a:r>
            <a:r>
              <a:rPr lang="zh-CN" altLang="zh-CN" dirty="0"/>
              <a:t>等。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4845405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Map Join</a:t>
            </a:r>
          </a:p>
          <a:p>
            <a:r>
              <a:rPr lang="zh-CN" altLang="en-US" dirty="0" smtClean="0"/>
              <a:t>应用</a:t>
            </a:r>
            <a:r>
              <a:rPr lang="zh-CN" altLang="en-US" dirty="0"/>
              <a:t>场景</a:t>
            </a:r>
          </a:p>
          <a:p>
            <a:pPr marL="360363" lvl="1" indent="0">
              <a:buNone/>
            </a:pPr>
            <a:r>
              <a:rPr lang="zh-CN" altLang="en-US" dirty="0"/>
              <a:t>适合于</a:t>
            </a:r>
            <a:r>
              <a:rPr lang="zh-CN" altLang="en-US" dirty="0">
                <a:solidFill>
                  <a:srgbClr val="FF0000"/>
                </a:solidFill>
              </a:rPr>
              <a:t>小表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大表或者小表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小表</a:t>
            </a:r>
          </a:p>
          <a:p>
            <a:r>
              <a:rPr lang="zh-CN" altLang="en-US" dirty="0" smtClean="0"/>
              <a:t>原理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zh-CN" altLang="zh-CN" dirty="0"/>
              <a:t>将小的那份数据给每个</a:t>
            </a:r>
            <a:r>
              <a:rPr lang="en-US" altLang="zh-CN" dirty="0"/>
              <a:t>MapTask</a:t>
            </a:r>
            <a:r>
              <a:rPr lang="zh-CN" altLang="zh-CN" dirty="0"/>
              <a:t>的内存都放一份完整的数据，大的数据每个部分都可以与小数据的完整数据进行</a:t>
            </a:r>
            <a:r>
              <a:rPr lang="en-US" altLang="zh-CN" dirty="0"/>
              <a:t>join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底层</a:t>
            </a:r>
            <a:r>
              <a:rPr lang="zh-CN" altLang="zh-CN" dirty="0">
                <a:solidFill>
                  <a:srgbClr val="FF0000"/>
                </a:solidFill>
              </a:rPr>
              <a:t>不需要经过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/>
              <a:t>，需要占用内存空间存放小的数据文件</a:t>
            </a: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</a:t>
            </a:r>
            <a:r>
              <a:rPr lang="en-US" altLang="zh-CN" dirty="0"/>
              <a:t>Job</a:t>
            </a:r>
            <a:r>
              <a:rPr lang="zh-CN" altLang="zh-CN" dirty="0"/>
              <a:t>执行优化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Join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56286" y="1198676"/>
            <a:ext cx="6572959" cy="49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11344</TotalTime>
  <Words>8355</Words>
  <Application>Microsoft Office PowerPoint</Application>
  <PresentationFormat>宽屏</PresentationFormat>
  <Paragraphs>903</Paragraphs>
  <Slides>161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161</vt:i4>
      </vt:variant>
    </vt:vector>
  </HeadingPairs>
  <TitlesOfParts>
    <vt:vector size="185" baseType="lpstr">
      <vt:lpstr>Alibaba PuHuiTi B</vt:lpstr>
      <vt:lpstr>Alibaba PuHuiTi M</vt:lpstr>
      <vt:lpstr>Alibaba PuHuiTi R</vt:lpstr>
      <vt:lpstr>Arial Unicode MS</vt:lpstr>
      <vt:lpstr>JetBrains Mono</vt:lpstr>
      <vt:lpstr>阿里巴巴普惠体</vt:lpstr>
      <vt:lpstr>等线</vt:lpstr>
      <vt:lpstr>黑体</vt:lpstr>
      <vt:lpstr>宋体</vt:lpstr>
      <vt:lpstr>微软雅黑</vt:lpstr>
      <vt:lpstr>微软雅黑 Light</vt:lpstr>
      <vt:lpstr>Arial</vt:lpstr>
      <vt:lpstr>Calibri</vt:lpstr>
      <vt:lpstr>Segoe UI</vt:lpstr>
      <vt:lpstr>Times New Roman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Hive性能优化及Hive3新特性</vt:lpstr>
      <vt:lpstr>PowerPoint 演示文稿</vt:lpstr>
      <vt:lpstr>PowerPoint 演示文稿</vt:lpstr>
      <vt:lpstr>PowerPoint 演示文稿</vt:lpstr>
      <vt:lpstr>Hive表设计优化</vt:lpstr>
      <vt:lpstr>PowerPoint 演示文稿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PowerPoint 演示文稿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PowerPoint 演示文稿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Hive表设计优化</vt:lpstr>
      <vt:lpstr>Hive表数据优化</vt:lpstr>
      <vt:lpstr>PowerPoint 演示文稿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PowerPoint 演示文稿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PowerPoint 演示文稿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Hive表数据优化</vt:lpstr>
      <vt:lpstr>Job作业执行优化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PowerPoint 演示文稿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计算Job执行优化</vt:lpstr>
      <vt:lpstr>Hive3新特性</vt:lpstr>
      <vt:lpstr>PowerPoint 演示文稿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PowerPoint 演示文稿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PowerPoint 演示文稿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Hive3新特性</vt:lpstr>
      <vt:lpstr>Hive函数重要应用案例</vt:lpstr>
      <vt:lpstr>Hive函数重要应用案例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2071</cp:revision>
  <dcterms:created xsi:type="dcterms:W3CDTF">2020-03-31T02:23:27Z</dcterms:created>
  <dcterms:modified xsi:type="dcterms:W3CDTF">2021-04-28T10:26:08Z</dcterms:modified>
</cp:coreProperties>
</file>